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63" r:id="rId6"/>
    <p:sldId id="260" r:id="rId7"/>
    <p:sldId id="275" r:id="rId8"/>
    <p:sldId id="264" r:id="rId9"/>
    <p:sldId id="265" r:id="rId10"/>
    <p:sldId id="266" r:id="rId11"/>
    <p:sldId id="267" r:id="rId12"/>
    <p:sldId id="268" r:id="rId13"/>
    <p:sldId id="269" r:id="rId14"/>
    <p:sldId id="270" r:id="rId15"/>
    <p:sldId id="272" r:id="rId16"/>
    <p:sldId id="285" r:id="rId17"/>
    <p:sldId id="261" r:id="rId18"/>
    <p:sldId id="271" r:id="rId19"/>
    <p:sldId id="276" r:id="rId20"/>
    <p:sldId id="277" r:id="rId21"/>
    <p:sldId id="273" r:id="rId22"/>
    <p:sldId id="283" r:id="rId23"/>
    <p:sldId id="282" r:id="rId24"/>
    <p:sldId id="278" r:id="rId25"/>
    <p:sldId id="279" r:id="rId26"/>
    <p:sldId id="280" r:id="rId27"/>
    <p:sldId id="281" r:id="rId28"/>
    <p:sldId id="284" r:id="rId29"/>
    <p:sldId id="262" r:id="rId30"/>
    <p:sldId id="274"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82309" autoAdjust="0"/>
  </p:normalViewPr>
  <p:slideViewPr>
    <p:cSldViewPr snapToGrid="0" snapToObjects="1">
      <p:cViewPr varScale="1">
        <p:scale>
          <a:sx n="71" d="100"/>
          <a:sy n="71" d="100"/>
        </p:scale>
        <p:origin x="1066" y="6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D8D5E-F328-5349-95D6-33DFAF8D438F}" type="datetimeFigureOut">
              <a:rPr lang="en-GB" smtClean="0"/>
              <a:t>12/02/2019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7CD89-A66E-8C4C-9E0E-3899BFE17893}" type="slidenum">
              <a:rPr lang="en-GB" smtClean="0"/>
              <a:t>‹#›</a:t>
            </a:fld>
            <a:endParaRPr lang="en-GB"/>
          </a:p>
        </p:txBody>
      </p:sp>
    </p:spTree>
    <p:extLst>
      <p:ext uri="{BB962C8B-B14F-4D97-AF65-F5344CB8AC3E}">
        <p14:creationId xmlns:p14="http://schemas.microsoft.com/office/powerpoint/2010/main" val="190538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Snow </a:t>
            </a:r>
            <a:r>
              <a:rPr lang="en-US" dirty="0" err="1" smtClean="0"/>
              <a:t>nowcasting</a:t>
            </a:r>
            <a:r>
              <a:rPr lang="en-US" baseline="0" dirty="0" smtClean="0"/>
              <a:t> also called </a:t>
            </a:r>
            <a:r>
              <a:rPr lang="en-US" baseline="0" dirty="0" err="1" smtClean="0"/>
              <a:t>snowcasting</a:t>
            </a:r>
            <a:r>
              <a:rPr lang="en-US" baseline="0" dirty="0" smtClean="0"/>
              <a:t>. Very relevant in the Nordic in winter time.</a:t>
            </a:r>
            <a:endParaRPr lang="en-US" dirty="0"/>
          </a:p>
        </p:txBody>
      </p:sp>
      <p:sp>
        <p:nvSpPr>
          <p:cNvPr id="4" name="Slide Number Placeholder 3"/>
          <p:cNvSpPr>
            <a:spLocks noGrp="1"/>
          </p:cNvSpPr>
          <p:nvPr>
            <p:ph type="sldNum" sz="quarter" idx="10"/>
          </p:nvPr>
        </p:nvSpPr>
        <p:spPr/>
        <p:txBody>
          <a:bodyPr/>
          <a:lstStyle/>
          <a:p>
            <a:fld id="{3AF7CD89-A66E-8C4C-9E0E-3899BFE17893}" type="slidenum">
              <a:rPr lang="en-GB" smtClean="0"/>
              <a:t>6</a:t>
            </a:fld>
            <a:endParaRPr lang="en-GB"/>
          </a:p>
        </p:txBody>
      </p:sp>
    </p:spTree>
    <p:extLst>
      <p:ext uri="{BB962C8B-B14F-4D97-AF65-F5344CB8AC3E}">
        <p14:creationId xmlns:p14="http://schemas.microsoft.com/office/powerpoint/2010/main" val="2658224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argue now with this? PNOWWA,</a:t>
            </a:r>
            <a:r>
              <a:rPr lang="en-GB" baseline="0" dirty="0" smtClean="0"/>
              <a:t> </a:t>
            </a:r>
            <a:r>
              <a:rPr lang="en-US" sz="1200" b="0" dirty="0" smtClean="0"/>
              <a:t>Probabilistic </a:t>
            </a:r>
            <a:r>
              <a:rPr lang="en-US" sz="1200" b="0" dirty="0" err="1" smtClean="0"/>
              <a:t>Nowcasting</a:t>
            </a:r>
            <a:r>
              <a:rPr lang="en-US" sz="1200" b="0" dirty="0" smtClean="0"/>
              <a:t> of Winter Weather for Airports</a:t>
            </a:r>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US" smtClean="0"/>
              <a:t>22</a:t>
            </a:fld>
            <a:endParaRPr lang="en-US"/>
          </a:p>
        </p:txBody>
      </p:sp>
    </p:spTree>
    <p:extLst>
      <p:ext uri="{BB962C8B-B14F-4D97-AF65-F5344CB8AC3E}">
        <p14:creationId xmlns:p14="http://schemas.microsoft.com/office/powerpoint/2010/main" val="426873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US" smtClean="0"/>
              <a:t>23</a:t>
            </a:fld>
            <a:endParaRPr lang="en-US"/>
          </a:p>
        </p:txBody>
      </p:sp>
    </p:spTree>
    <p:extLst>
      <p:ext uri="{BB962C8B-B14F-4D97-AF65-F5344CB8AC3E}">
        <p14:creationId xmlns:p14="http://schemas.microsoft.com/office/powerpoint/2010/main" val="1525434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to 3 hours.</a:t>
            </a:r>
            <a:r>
              <a:rPr lang="en-US" baseline="0" dirty="0" smtClean="0"/>
              <a:t> We aim at providing this information to longer time scales seamless way 6 hours to even couple of days (of course quality forecasts </a:t>
            </a:r>
            <a:r>
              <a:rPr lang="en-US" baseline="0" dirty="0" err="1" smtClean="0"/>
              <a:t>wil</a:t>
            </a:r>
            <a:r>
              <a:rPr lang="en-US" baseline="0" dirty="0" smtClean="0"/>
              <a:t> eventually decrease).</a:t>
            </a:r>
            <a:endParaRPr lang="en-US" dirty="0"/>
          </a:p>
        </p:txBody>
      </p:sp>
      <p:sp>
        <p:nvSpPr>
          <p:cNvPr id="4" name="Slide Number Placeholder 3"/>
          <p:cNvSpPr>
            <a:spLocks noGrp="1"/>
          </p:cNvSpPr>
          <p:nvPr>
            <p:ph type="sldNum" sz="quarter" idx="10"/>
          </p:nvPr>
        </p:nvSpPr>
        <p:spPr/>
        <p:txBody>
          <a:bodyPr/>
          <a:lstStyle/>
          <a:p>
            <a:fld id="{3AF7CD89-A66E-8C4C-9E0E-3899BFE17893}" type="slidenum">
              <a:rPr lang="en-GB" smtClean="0"/>
              <a:t>24</a:t>
            </a:fld>
            <a:endParaRPr lang="en-GB"/>
          </a:p>
        </p:txBody>
      </p:sp>
    </p:spTree>
    <p:extLst>
      <p:ext uri="{BB962C8B-B14F-4D97-AF65-F5344CB8AC3E}">
        <p14:creationId xmlns:p14="http://schemas.microsoft.com/office/powerpoint/2010/main" val="2172529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Up to 3 hours.</a:t>
            </a:r>
            <a:r>
              <a:rPr lang="en-US" baseline="0" dirty="0" smtClean="0"/>
              <a:t> We aim at providing this information to longer time scales seamless way 6 hours to even couple of days (of course quality forecasts </a:t>
            </a:r>
            <a:r>
              <a:rPr lang="en-US" baseline="0" dirty="0" err="1" smtClean="0"/>
              <a:t>wil</a:t>
            </a:r>
            <a:r>
              <a:rPr lang="en-US" baseline="0" dirty="0" smtClean="0"/>
              <a:t> eventually decrease).</a:t>
            </a:r>
            <a:endParaRPr lang="en-US" dirty="0" smtClean="0"/>
          </a:p>
          <a:p>
            <a:endParaRPr lang="en-US" dirty="0"/>
          </a:p>
        </p:txBody>
      </p:sp>
      <p:sp>
        <p:nvSpPr>
          <p:cNvPr id="4" name="Slide Number Placeholder 3"/>
          <p:cNvSpPr>
            <a:spLocks noGrp="1"/>
          </p:cNvSpPr>
          <p:nvPr>
            <p:ph type="sldNum" sz="quarter" idx="10"/>
          </p:nvPr>
        </p:nvSpPr>
        <p:spPr/>
        <p:txBody>
          <a:bodyPr/>
          <a:lstStyle/>
          <a:p>
            <a:fld id="{3AF7CD89-A66E-8C4C-9E0E-3899BFE17893}" type="slidenum">
              <a:rPr lang="en-GB" smtClean="0"/>
              <a:t>25</a:t>
            </a:fld>
            <a:endParaRPr lang="en-GB"/>
          </a:p>
        </p:txBody>
      </p:sp>
    </p:spTree>
    <p:extLst>
      <p:ext uri="{BB962C8B-B14F-4D97-AF65-F5344CB8AC3E}">
        <p14:creationId xmlns:p14="http://schemas.microsoft.com/office/powerpoint/2010/main" val="295787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to 3 hours.</a:t>
            </a:r>
            <a:r>
              <a:rPr lang="en-US" baseline="0" dirty="0" smtClean="0"/>
              <a:t> We aim at providing this information to longer time scales seamless way 6 hours to even couple of days (of course quality forecasts </a:t>
            </a:r>
            <a:r>
              <a:rPr lang="en-US" baseline="0" dirty="0" err="1" smtClean="0"/>
              <a:t>wil</a:t>
            </a:r>
            <a:r>
              <a:rPr lang="en-US" baseline="0" dirty="0" smtClean="0"/>
              <a:t> eventually decrease).</a:t>
            </a:r>
          </a:p>
          <a:p>
            <a:endParaRPr lang="en-US" baseline="0" dirty="0" smtClean="0"/>
          </a:p>
          <a:p>
            <a:r>
              <a:rPr lang="en-GB" dirty="0" smtClean="0"/>
              <a:t>Only influence of snow precipitation is taken into account! </a:t>
            </a:r>
          </a:p>
          <a:p>
            <a:r>
              <a:rPr lang="en-GB" dirty="0" smtClean="0"/>
              <a:t>No fog, mist or drifting/blowing snow</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Also to take into account fog, mist, </a:t>
            </a:r>
            <a:r>
              <a:rPr lang="en-GB" dirty="0" smtClean="0"/>
              <a:t>drifting/blowing snow</a:t>
            </a:r>
            <a:r>
              <a:rPr lang="en-US" dirty="0" smtClean="0"/>
              <a:t>.</a:t>
            </a:r>
            <a:endParaRPr lang="en-GB" dirty="0" smtClean="0"/>
          </a:p>
        </p:txBody>
      </p:sp>
      <p:sp>
        <p:nvSpPr>
          <p:cNvPr id="4" name="Slide Number Placeholder 3"/>
          <p:cNvSpPr>
            <a:spLocks noGrp="1"/>
          </p:cNvSpPr>
          <p:nvPr>
            <p:ph type="sldNum" sz="quarter" idx="10"/>
          </p:nvPr>
        </p:nvSpPr>
        <p:spPr/>
        <p:txBody>
          <a:bodyPr/>
          <a:lstStyle/>
          <a:p>
            <a:fld id="{3AF7CD89-A66E-8C4C-9E0E-3899BFE17893}" type="slidenum">
              <a:rPr lang="en-GB" smtClean="0"/>
              <a:t>26</a:t>
            </a:fld>
            <a:endParaRPr lang="en-GB"/>
          </a:p>
        </p:txBody>
      </p:sp>
    </p:spTree>
    <p:extLst>
      <p:ext uri="{BB962C8B-B14F-4D97-AF65-F5344CB8AC3E}">
        <p14:creationId xmlns:p14="http://schemas.microsoft.com/office/powerpoint/2010/main" val="230754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US" smtClean="0"/>
              <a:t>27</a:t>
            </a:fld>
            <a:endParaRPr lang="en-US"/>
          </a:p>
        </p:txBody>
      </p:sp>
    </p:spTree>
    <p:extLst>
      <p:ext uri="{BB962C8B-B14F-4D97-AF65-F5344CB8AC3E}">
        <p14:creationId xmlns:p14="http://schemas.microsoft.com/office/powerpoint/2010/main" val="108732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a:t>
            </a:r>
            <a:r>
              <a:rPr lang="en-US" baseline="0" dirty="0" smtClean="0"/>
              <a:t> weather has no impact, orange/yellow moderate impact, red high impact. Change during rush hour from green to red might mean increased workload for air traffic controller in duty.</a:t>
            </a:r>
            <a:endParaRPr lang="en-US" dirty="0"/>
          </a:p>
        </p:txBody>
      </p:sp>
      <p:sp>
        <p:nvSpPr>
          <p:cNvPr id="4" name="Slide Number Placeholder 3"/>
          <p:cNvSpPr>
            <a:spLocks noGrp="1"/>
          </p:cNvSpPr>
          <p:nvPr>
            <p:ph type="sldNum" sz="quarter" idx="10"/>
          </p:nvPr>
        </p:nvSpPr>
        <p:spPr/>
        <p:txBody>
          <a:bodyPr/>
          <a:lstStyle/>
          <a:p>
            <a:fld id="{3AF7CD89-A66E-8C4C-9E0E-3899BFE17893}" type="slidenum">
              <a:rPr lang="en-GB" smtClean="0"/>
              <a:t>28</a:t>
            </a:fld>
            <a:endParaRPr lang="en-GB"/>
          </a:p>
        </p:txBody>
      </p:sp>
    </p:spTree>
    <p:extLst>
      <p:ext uri="{BB962C8B-B14F-4D97-AF65-F5344CB8AC3E}">
        <p14:creationId xmlns:p14="http://schemas.microsoft.com/office/powerpoint/2010/main" val="1426650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should be changed. Only some</a:t>
            </a:r>
            <a:r>
              <a:rPr lang="en-US" baseline="0" dirty="0" smtClean="0"/>
              <a:t> FMI internal meaning.  API application programming interfaces.</a:t>
            </a:r>
          </a:p>
          <a:p>
            <a:endParaRPr lang="en-US" baseline="0" dirty="0" smtClean="0"/>
          </a:p>
          <a:p>
            <a:r>
              <a:rPr lang="en-GB" dirty="0" smtClean="0"/>
              <a:t>Strong mandate from FMI board of directors to implement </a:t>
            </a:r>
            <a:r>
              <a:rPr lang="en-GB" dirty="0" err="1" smtClean="0"/>
              <a:t>nowcasting</a:t>
            </a:r>
            <a:r>
              <a:rPr lang="en-GB" dirty="0" smtClean="0"/>
              <a:t> methods</a:t>
            </a:r>
          </a:p>
          <a:p>
            <a:r>
              <a:rPr lang="en-GB" dirty="0" smtClean="0"/>
              <a:t>Project requires resources from all corners of FMI and commitment from a large pool of experts</a:t>
            </a:r>
          </a:p>
          <a:p>
            <a:endParaRPr lang="en-US" dirty="0"/>
          </a:p>
        </p:txBody>
      </p:sp>
      <p:sp>
        <p:nvSpPr>
          <p:cNvPr id="4" name="Slide Number Placeholder 3"/>
          <p:cNvSpPr>
            <a:spLocks noGrp="1"/>
          </p:cNvSpPr>
          <p:nvPr>
            <p:ph type="sldNum" sz="quarter" idx="10"/>
          </p:nvPr>
        </p:nvSpPr>
        <p:spPr/>
        <p:txBody>
          <a:bodyPr/>
          <a:lstStyle/>
          <a:p>
            <a:fld id="{3AF7CD89-A66E-8C4C-9E0E-3899BFE17893}" type="slidenum">
              <a:rPr lang="en-GB" smtClean="0"/>
              <a:t>29</a:t>
            </a:fld>
            <a:endParaRPr lang="en-GB"/>
          </a:p>
        </p:txBody>
      </p:sp>
    </p:spTree>
    <p:extLst>
      <p:ext uri="{BB962C8B-B14F-4D97-AF65-F5344CB8AC3E}">
        <p14:creationId xmlns:p14="http://schemas.microsoft.com/office/powerpoint/2010/main" val="353195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WenQuanYi Micro Hei" charset="0"/>
                <a:cs typeface="WenQuanYi Micro Hei" charset="0"/>
              </a:defRPr>
            </a:lvl9pPr>
          </a:lstStyle>
          <a:p>
            <a:fld id="{ED381BAB-90B7-4D31-BC3B-CEDADBBA4608}" type="slidenum">
              <a:rPr lang="fi-FI" altLang="en-US">
                <a:solidFill>
                  <a:srgbClr val="C0C0C0"/>
                </a:solidFill>
                <a:cs typeface="DejaVu Sans" panose="020B0603030804020204" pitchFamily="34" charset="0"/>
              </a:rPr>
              <a:pPr/>
              <a:t>7</a:t>
            </a:fld>
            <a:endParaRPr lang="fi-FI" altLang="en-US">
              <a:solidFill>
                <a:srgbClr val="C0C0C0"/>
              </a:solidFill>
              <a:cs typeface="DejaVu Sans" panose="020B0603030804020204" pitchFamily="34" charset="0"/>
            </a:endParaRPr>
          </a:p>
        </p:txBody>
      </p:sp>
      <p:sp>
        <p:nvSpPr>
          <p:cNvPr id="14339" name="Rectangle 1"/>
          <p:cNvSpPr txBox="1">
            <a:spLocks noGrp="1" noRot="1" noChangeAspect="1" noChangeArrowheads="1" noTextEdit="1"/>
          </p:cNvSpPr>
          <p:nvPr>
            <p:ph type="sldImg"/>
          </p:nvPr>
        </p:nvSpPr>
        <p:spPr>
          <a:xfrm>
            <a:off x="0" y="763588"/>
            <a:ext cx="1588"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Seamless integration of different</a:t>
            </a:r>
            <a:r>
              <a:rPr lang="en-US" altLang="en-US" baseline="0" dirty="0" smtClean="0"/>
              <a:t> data sources is needed. In order to obtain the best possible reliability for example for a precipitation forecast.</a:t>
            </a:r>
            <a:endParaRPr lang="en-US" altLang="en-US" dirty="0" smtClean="0"/>
          </a:p>
        </p:txBody>
      </p:sp>
    </p:spTree>
    <p:extLst>
      <p:ext uri="{BB962C8B-B14F-4D97-AF65-F5344CB8AC3E}">
        <p14:creationId xmlns:p14="http://schemas.microsoft.com/office/powerpoint/2010/main" val="170401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not very interesting</a:t>
            </a:r>
            <a:r>
              <a:rPr lang="en-US" baseline="0" dirty="0" smtClean="0"/>
              <a:t> to </a:t>
            </a:r>
            <a:r>
              <a:rPr lang="en-US" baseline="0" dirty="0" err="1" smtClean="0"/>
              <a:t>snowcasting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AF7CD89-A66E-8C4C-9E0E-3899BFE17893}" type="slidenum">
              <a:rPr lang="en-GB" smtClean="0"/>
              <a:t>9</a:t>
            </a:fld>
            <a:endParaRPr lang="en-GB"/>
          </a:p>
        </p:txBody>
      </p:sp>
    </p:spTree>
    <p:extLst>
      <p:ext uri="{BB962C8B-B14F-4D97-AF65-F5344CB8AC3E}">
        <p14:creationId xmlns:p14="http://schemas.microsoft.com/office/powerpoint/2010/main" val="161944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only very briefly! I am not a very technical</a:t>
            </a:r>
            <a:r>
              <a:rPr lang="en-US" baseline="0" dirty="0" smtClean="0"/>
              <a:t> person so it is hard to explain this slide for you. But the main idea is that we are aiming that all the data will be in machine readable format i.e. digital data. For other autonomous systems to start reading it and process it as best seen.</a:t>
            </a:r>
            <a:endParaRPr lang="en-US" dirty="0"/>
          </a:p>
        </p:txBody>
      </p:sp>
      <p:sp>
        <p:nvSpPr>
          <p:cNvPr id="4" name="Slide Number Placeholder 3"/>
          <p:cNvSpPr>
            <a:spLocks noGrp="1"/>
          </p:cNvSpPr>
          <p:nvPr>
            <p:ph type="sldNum" sz="quarter" idx="10"/>
          </p:nvPr>
        </p:nvSpPr>
        <p:spPr/>
        <p:txBody>
          <a:bodyPr/>
          <a:lstStyle/>
          <a:p>
            <a:fld id="{3AF7CD89-A66E-8C4C-9E0E-3899BFE17893}" type="slidenum">
              <a:rPr lang="en-GB" smtClean="0"/>
              <a:t>13</a:t>
            </a:fld>
            <a:endParaRPr lang="en-GB"/>
          </a:p>
        </p:txBody>
      </p:sp>
    </p:spTree>
    <p:extLst>
      <p:ext uri="{BB962C8B-B14F-4D97-AF65-F5344CB8AC3E}">
        <p14:creationId xmlns:p14="http://schemas.microsoft.com/office/powerpoint/2010/main" val="421376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WP1: show also ilmailusaa.fi </a:t>
            </a:r>
            <a:r>
              <a:rPr lang="en-US" dirty="0" err="1" smtClean="0"/>
              <a:t>tuliset</a:t>
            </a:r>
            <a:r>
              <a:rPr lang="en-US" baseline="0" dirty="0" smtClean="0"/>
              <a:t> demonstration</a:t>
            </a:r>
            <a:endParaRPr lang="en-US" dirty="0"/>
          </a:p>
        </p:txBody>
      </p:sp>
      <p:sp>
        <p:nvSpPr>
          <p:cNvPr id="4" name="Slide Number Placeholder 3"/>
          <p:cNvSpPr>
            <a:spLocks noGrp="1"/>
          </p:cNvSpPr>
          <p:nvPr>
            <p:ph type="sldNum" sz="quarter" idx="10"/>
          </p:nvPr>
        </p:nvSpPr>
        <p:spPr/>
        <p:txBody>
          <a:bodyPr/>
          <a:lstStyle/>
          <a:p>
            <a:fld id="{3AF7CD89-A66E-8C4C-9E0E-3899BFE17893}" type="slidenum">
              <a:rPr lang="en-GB" smtClean="0"/>
              <a:t>15</a:t>
            </a:fld>
            <a:endParaRPr lang="en-GB"/>
          </a:p>
        </p:txBody>
      </p:sp>
    </p:spTree>
    <p:extLst>
      <p:ext uri="{BB962C8B-B14F-4D97-AF65-F5344CB8AC3E}">
        <p14:creationId xmlns:p14="http://schemas.microsoft.com/office/powerpoint/2010/main" val="392730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if ilmailusaa.fi is not working or if no </a:t>
            </a:r>
            <a:r>
              <a:rPr lang="en-US" dirty="0" err="1" smtClean="0"/>
              <a:t>meaningfull</a:t>
            </a:r>
            <a:r>
              <a:rPr lang="en-US" baseline="0" dirty="0" smtClean="0"/>
              <a:t> precipitation is not on the map.</a:t>
            </a:r>
            <a:endParaRPr lang="en-US" dirty="0"/>
          </a:p>
        </p:txBody>
      </p:sp>
      <p:sp>
        <p:nvSpPr>
          <p:cNvPr id="4" name="Slide Number Placeholder 3"/>
          <p:cNvSpPr>
            <a:spLocks noGrp="1"/>
          </p:cNvSpPr>
          <p:nvPr>
            <p:ph type="sldNum" sz="quarter" idx="10"/>
          </p:nvPr>
        </p:nvSpPr>
        <p:spPr/>
        <p:txBody>
          <a:bodyPr/>
          <a:lstStyle/>
          <a:p>
            <a:fld id="{3AF7CD89-A66E-8C4C-9E0E-3899BFE17893}" type="slidenum">
              <a:rPr lang="en-GB" smtClean="0"/>
              <a:t>16</a:t>
            </a:fld>
            <a:endParaRPr lang="en-GB"/>
          </a:p>
        </p:txBody>
      </p:sp>
    </p:spTree>
    <p:extLst>
      <p:ext uri="{BB962C8B-B14F-4D97-AF65-F5344CB8AC3E}">
        <p14:creationId xmlns:p14="http://schemas.microsoft.com/office/powerpoint/2010/main" val="330163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on WP2 hazardous objects</a:t>
            </a:r>
            <a:endParaRPr lang="en-US" dirty="0"/>
          </a:p>
        </p:txBody>
      </p:sp>
      <p:sp>
        <p:nvSpPr>
          <p:cNvPr id="4" name="Slide Number Placeholder 3"/>
          <p:cNvSpPr>
            <a:spLocks noGrp="1"/>
          </p:cNvSpPr>
          <p:nvPr>
            <p:ph type="sldNum" sz="quarter" idx="10"/>
          </p:nvPr>
        </p:nvSpPr>
        <p:spPr/>
        <p:txBody>
          <a:bodyPr/>
          <a:lstStyle/>
          <a:p>
            <a:fld id="{3AF7CD89-A66E-8C4C-9E0E-3899BFE17893}" type="slidenum">
              <a:rPr lang="en-GB" smtClean="0"/>
              <a:t>17</a:t>
            </a:fld>
            <a:endParaRPr lang="en-GB"/>
          </a:p>
        </p:txBody>
      </p:sp>
    </p:spTree>
    <p:extLst>
      <p:ext uri="{BB962C8B-B14F-4D97-AF65-F5344CB8AC3E}">
        <p14:creationId xmlns:p14="http://schemas.microsoft.com/office/powerpoint/2010/main" val="209526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WP5</a:t>
            </a:r>
            <a:endParaRPr lang="en-US" dirty="0"/>
          </a:p>
        </p:txBody>
      </p:sp>
      <p:sp>
        <p:nvSpPr>
          <p:cNvPr id="4" name="Slide Number Placeholder 3"/>
          <p:cNvSpPr>
            <a:spLocks noGrp="1"/>
          </p:cNvSpPr>
          <p:nvPr>
            <p:ph type="sldNum" sz="quarter" idx="10"/>
          </p:nvPr>
        </p:nvSpPr>
        <p:spPr/>
        <p:txBody>
          <a:bodyPr/>
          <a:lstStyle/>
          <a:p>
            <a:fld id="{3AF7CD89-A66E-8C4C-9E0E-3899BFE17893}" type="slidenum">
              <a:rPr lang="en-GB" smtClean="0"/>
              <a:t>18</a:t>
            </a:fld>
            <a:endParaRPr lang="en-GB"/>
          </a:p>
        </p:txBody>
      </p:sp>
    </p:spTree>
    <p:extLst>
      <p:ext uri="{BB962C8B-B14F-4D97-AF65-F5344CB8AC3E}">
        <p14:creationId xmlns:p14="http://schemas.microsoft.com/office/powerpoint/2010/main" val="752588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WP8</a:t>
            </a:r>
            <a:endParaRPr lang="en-US" dirty="0"/>
          </a:p>
        </p:txBody>
      </p:sp>
      <p:sp>
        <p:nvSpPr>
          <p:cNvPr id="4" name="Slide Number Placeholder 3"/>
          <p:cNvSpPr>
            <a:spLocks noGrp="1"/>
          </p:cNvSpPr>
          <p:nvPr>
            <p:ph type="sldNum" sz="quarter" idx="10"/>
          </p:nvPr>
        </p:nvSpPr>
        <p:spPr/>
        <p:txBody>
          <a:bodyPr/>
          <a:lstStyle/>
          <a:p>
            <a:fld id="{3AF7CD89-A66E-8C4C-9E0E-3899BFE17893}" type="slidenum">
              <a:rPr lang="en-GB" smtClean="0"/>
              <a:t>21</a:t>
            </a:fld>
            <a:endParaRPr lang="en-GB"/>
          </a:p>
        </p:txBody>
      </p:sp>
    </p:spTree>
    <p:extLst>
      <p:ext uri="{BB962C8B-B14F-4D97-AF65-F5344CB8AC3E}">
        <p14:creationId xmlns:p14="http://schemas.microsoft.com/office/powerpoint/2010/main" val="3264358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p:bg>
      <p:bgPr>
        <a:solidFill>
          <a:schemeClr val="accent1"/>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xmlns="" id="{22665E0D-75C2-E94B-8135-F621B99D0778}"/>
              </a:ext>
            </a:extLst>
          </p:cNvPr>
          <p:cNvSpPr>
            <a:spLocks noChangeAspect="1"/>
          </p:cNvSpPr>
          <p:nvPr/>
        </p:nvSpPr>
        <p:spPr>
          <a:xfrm>
            <a:off x="6061100" y="0"/>
            <a:ext cx="61309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atterni">
            <a:extLst>
              <a:ext uri="{FF2B5EF4-FFF2-40B4-BE49-F238E27FC236}">
                <a16:creationId xmlns:a16="http://schemas.microsoft.com/office/drawing/2014/main" xmlns="" id="{4285F6AA-0C7B-D54B-90F5-402BAEDC16B3}"/>
              </a:ext>
            </a:extLst>
          </p:cNvPr>
          <p:cNvPicPr>
            <a:picLocks noChangeAspect="1"/>
          </p:cNvPicPr>
          <p:nvPr/>
        </p:nvPicPr>
        <p:blipFill>
          <a:blip r:embed="rId3"/>
          <a:stretch>
            <a:fillRect/>
          </a:stretch>
        </p:blipFill>
        <p:spPr>
          <a:xfrm>
            <a:off x="6061100" y="0"/>
            <a:ext cx="1619759" cy="6858000"/>
          </a:xfrm>
          <a:prstGeom prst="rect">
            <a:avLst/>
          </a:prstGeom>
        </p:spPr>
      </p:pic>
      <p:sp>
        <p:nvSpPr>
          <p:cNvPr id="7" name="Tekstin taustaväri">
            <a:extLst>
              <a:ext uri="{FF2B5EF4-FFF2-40B4-BE49-F238E27FC236}">
                <a16:creationId xmlns:a16="http://schemas.microsoft.com/office/drawing/2014/main" xmlns="" id="{A061B61F-278B-0143-85FA-9C716E069CE0}"/>
              </a:ext>
            </a:extLst>
          </p:cNvPr>
          <p:cNvSpPr/>
          <p:nvPr/>
        </p:nvSpPr>
        <p:spPr>
          <a:xfrm>
            <a:off x="-1" y="0"/>
            <a:ext cx="607165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xmlns=""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12.2.2019</a:t>
            </a:fld>
            <a:endParaRPr lang="fi-FI" dirty="0"/>
          </a:p>
        </p:txBody>
      </p:sp>
      <p:sp>
        <p:nvSpPr>
          <p:cNvPr id="5" name="Alatunnisteen paikkamerkki 4">
            <a:extLst>
              <a:ext uri="{FF2B5EF4-FFF2-40B4-BE49-F238E27FC236}">
                <a16:creationId xmlns:a16="http://schemas.microsoft.com/office/drawing/2014/main" xmlns=""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xmlns="" id="{21C61264-AAE4-0744-9166-B9DA677B7557}"/>
              </a:ext>
            </a:extLst>
          </p:cNvPr>
          <p:cNvPicPr>
            <a:picLocks noChangeAspect="1"/>
          </p:cNvPicPr>
          <p:nvPr/>
        </p:nvPicPr>
        <p:blipFill>
          <a:blip r:embed="rId4"/>
          <a:stretch>
            <a:fillRect/>
          </a:stretch>
        </p:blipFill>
        <p:spPr>
          <a:xfrm>
            <a:off x="504000" y="504000"/>
            <a:ext cx="2717218" cy="504000"/>
          </a:xfrm>
          <a:prstGeom prst="rect">
            <a:avLst/>
          </a:prstGeom>
        </p:spPr>
      </p:pic>
    </p:spTree>
    <p:extLst>
      <p:ext uri="{BB962C8B-B14F-4D97-AF65-F5344CB8AC3E}">
        <p14:creationId xmlns:p14="http://schemas.microsoft.com/office/powerpoint/2010/main" val="346788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dia_vari_05_vaihdettava_kuva">
    <p:bg>
      <p:bgPr>
        <a:solidFill>
          <a:schemeClr val="tx1"/>
        </a:solidFill>
        <a:effectLst/>
      </p:bgPr>
    </p:bg>
    <p:spTree>
      <p:nvGrpSpPr>
        <p:cNvPr id="1" name=""/>
        <p:cNvGrpSpPr/>
        <p:nvPr/>
      </p:nvGrpSpPr>
      <p:grpSpPr>
        <a:xfrm>
          <a:off x="0" y="0"/>
          <a:ext cx="0" cy="0"/>
          <a:chOff x="0" y="0"/>
          <a:chExt cx="0" cy="0"/>
        </a:xfrm>
      </p:grpSpPr>
      <p:sp>
        <p:nvSpPr>
          <p:cNvPr id="9" name="Kuvan paikkamerkki 11">
            <a:extLst>
              <a:ext uri="{FF2B5EF4-FFF2-40B4-BE49-F238E27FC236}">
                <a16:creationId xmlns:a16="http://schemas.microsoft.com/office/drawing/2014/main" xmlns="" id="{BED1C699-EA44-A547-A232-13BF6082DDB5}"/>
              </a:ext>
            </a:extLst>
          </p:cNvPr>
          <p:cNvSpPr>
            <a:spLocks noGrp="1"/>
          </p:cNvSpPr>
          <p:nvPr>
            <p:ph type="pic" sz="quarter" idx="12" hasCustomPrompt="1"/>
          </p:nvPr>
        </p:nvSpPr>
        <p:spPr>
          <a:xfrm>
            <a:off x="6061100" y="0"/>
            <a:ext cx="6130900" cy="6858000"/>
          </a:xfrm>
          <a:pattFill prst="pct90">
            <a:fgClr>
              <a:schemeClr val="tx1"/>
            </a:fgClr>
            <a:bgClr>
              <a:schemeClr val="bg1"/>
            </a:bgClr>
          </a:pattFill>
        </p:spPr>
        <p:txBody>
          <a:bodyPr>
            <a:normAutofit/>
          </a:bodyPr>
          <a:lstStyle>
            <a:lvl1pPr marL="0" indent="0" algn="ctr">
              <a:buNone/>
              <a:defRPr>
                <a:solidFill>
                  <a:schemeClr val="bg1"/>
                </a:solidFill>
              </a:defRPr>
            </a:lvl1pPr>
          </a:lstStyle>
          <a:p>
            <a:r>
              <a:rPr lang="fi-FI" dirty="0"/>
              <a:t>lisää kuva napsauttamalla kuvaketta</a:t>
            </a:r>
          </a:p>
        </p:txBody>
      </p:sp>
      <p:sp>
        <p:nvSpPr>
          <p:cNvPr id="7" name="Tekstin taustaväri">
            <a:extLst>
              <a:ext uri="{FF2B5EF4-FFF2-40B4-BE49-F238E27FC236}">
                <a16:creationId xmlns:a16="http://schemas.microsoft.com/office/drawing/2014/main" xmlns="" id="{A061B61F-278B-0143-85FA-9C716E069CE0}"/>
              </a:ext>
            </a:extLst>
          </p:cNvPr>
          <p:cNvSpPr/>
          <p:nvPr/>
        </p:nvSpPr>
        <p:spPr>
          <a:xfrm>
            <a:off x="-1" y="0"/>
            <a:ext cx="607165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xmlns=""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12.2.2019</a:t>
            </a:fld>
            <a:endParaRPr lang="fi-FI" dirty="0"/>
          </a:p>
        </p:txBody>
      </p:sp>
      <p:sp>
        <p:nvSpPr>
          <p:cNvPr id="5" name="Alatunnisteen paikkamerkki 4">
            <a:extLst>
              <a:ext uri="{FF2B5EF4-FFF2-40B4-BE49-F238E27FC236}">
                <a16:creationId xmlns:a16="http://schemas.microsoft.com/office/drawing/2014/main" xmlns=""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xmlns="" id="{21C61264-AAE4-0744-9166-B9DA677B7557}"/>
              </a:ext>
            </a:extLst>
          </p:cNvPr>
          <p:cNvPicPr>
            <a:picLocks noChangeAspect="1"/>
          </p:cNvPicPr>
          <p:nvPr/>
        </p:nvPicPr>
        <p:blipFill>
          <a:blip r:embed="rId2"/>
          <a:stretch>
            <a:fillRect/>
          </a:stretch>
        </p:blipFill>
        <p:spPr>
          <a:xfrm>
            <a:off x="504000" y="504000"/>
            <a:ext cx="2717218" cy="504000"/>
          </a:xfrm>
          <a:prstGeom prst="rect">
            <a:avLst/>
          </a:prstGeom>
        </p:spPr>
      </p:pic>
    </p:spTree>
    <p:extLst>
      <p:ext uri="{BB962C8B-B14F-4D97-AF65-F5344CB8AC3E}">
        <p14:creationId xmlns:p14="http://schemas.microsoft.com/office/powerpoint/2010/main" val="356347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Otsikkodia">
    <p:bg>
      <p:bgRef idx="1001">
        <a:schemeClr val="bg2"/>
      </p:bgRef>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xmlns="" id="{FE003F51-9AB6-AF46-B948-FB978D2EA9D0}"/>
              </a:ext>
            </a:extLst>
          </p:cNvPr>
          <p:cNvPicPr>
            <a:picLocks noChangeAspect="1"/>
          </p:cNvPicPr>
          <p:nvPr/>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122363"/>
            <a:ext cx="9144000" cy="2387600"/>
          </a:xfrm>
        </p:spPr>
        <p:txBody>
          <a:bodyPr anchor="b"/>
          <a:lstStyle>
            <a:lvl1pPr algn="l">
              <a:defRPr sz="6000">
                <a:solidFill>
                  <a:schemeClr val="tx1"/>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Dian numeron paikkamerkki 5">
            <a:extLst>
              <a:ext uri="{FF2B5EF4-FFF2-40B4-BE49-F238E27FC236}">
                <a16:creationId xmlns:a16="http://schemas.microsoft.com/office/drawing/2014/main" xmlns=""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pic>
        <p:nvPicPr>
          <p:cNvPr id="11" name="Kuva 10">
            <a:extLst>
              <a:ext uri="{FF2B5EF4-FFF2-40B4-BE49-F238E27FC236}">
                <a16:creationId xmlns:a16="http://schemas.microsoft.com/office/drawing/2014/main" xmlns="" id="{D801770B-2EFC-E545-B7D5-9073FE6F7879}"/>
              </a:ext>
            </a:extLst>
          </p:cNvPr>
          <p:cNvPicPr>
            <a:picLocks noChangeAspect="1"/>
          </p:cNvPicPr>
          <p:nvPr/>
        </p:nvPicPr>
        <p:blipFill>
          <a:blip r:embed="rId3"/>
          <a:stretch>
            <a:fillRect/>
          </a:stretch>
        </p:blipFill>
        <p:spPr>
          <a:xfrm>
            <a:off x="432000" y="6120000"/>
            <a:ext cx="2329043" cy="432000"/>
          </a:xfrm>
          <a:prstGeom prst="rect">
            <a:avLst/>
          </a:prstGeom>
        </p:spPr>
      </p:pic>
    </p:spTree>
    <p:extLst>
      <p:ext uri="{BB962C8B-B14F-4D97-AF65-F5344CB8AC3E}">
        <p14:creationId xmlns:p14="http://schemas.microsoft.com/office/powerpoint/2010/main" val="2858324430"/>
      </p:ext>
    </p:extLst>
  </p:cSld>
  <p:clrMapOvr>
    <a:overrideClrMapping bg1="dk1" tx1="lt1" bg2="dk2" tx2="lt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7_Otsikkodia">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xmlns="" id="{FE003F51-9AB6-AF46-B948-FB978D2EA9D0}"/>
              </a:ext>
            </a:extLst>
          </p:cNvPr>
          <p:cNvPicPr>
            <a:picLocks noChangeAspect="1"/>
          </p:cNvPicPr>
          <p:nvPr/>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122363"/>
            <a:ext cx="9144000" cy="2387600"/>
          </a:xfrm>
        </p:spPr>
        <p:txBody>
          <a:bodyPr anchor="b"/>
          <a:lstStyle>
            <a:lvl1pPr algn="l">
              <a:defRPr sz="6000">
                <a:solidFill>
                  <a:schemeClr val="tx1"/>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Dian numeron paikkamerkki 5">
            <a:extLst>
              <a:ext uri="{FF2B5EF4-FFF2-40B4-BE49-F238E27FC236}">
                <a16:creationId xmlns:a16="http://schemas.microsoft.com/office/drawing/2014/main" xmlns=""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pic>
        <p:nvPicPr>
          <p:cNvPr id="11" name="Kuva 10">
            <a:extLst>
              <a:ext uri="{FF2B5EF4-FFF2-40B4-BE49-F238E27FC236}">
                <a16:creationId xmlns:a16="http://schemas.microsoft.com/office/drawing/2014/main" xmlns="" id="{D801770B-2EFC-E545-B7D5-9073FE6F7879}"/>
              </a:ext>
            </a:extLst>
          </p:cNvPr>
          <p:cNvPicPr>
            <a:picLocks noChangeAspect="1"/>
          </p:cNvPicPr>
          <p:nvPr/>
        </p:nvPicPr>
        <p:blipFill>
          <a:blip r:embed="rId3"/>
          <a:stretch>
            <a:fillRect/>
          </a:stretch>
        </p:blipFill>
        <p:spPr>
          <a:xfrm>
            <a:off x="432000" y="6120000"/>
            <a:ext cx="2329043" cy="432000"/>
          </a:xfrm>
          <a:prstGeom prst="rect">
            <a:avLst/>
          </a:prstGeom>
        </p:spPr>
      </p:pic>
    </p:spTree>
    <p:extLst>
      <p:ext uri="{BB962C8B-B14F-4D97-AF65-F5344CB8AC3E}">
        <p14:creationId xmlns:p14="http://schemas.microsoft.com/office/powerpoint/2010/main" val="2593500386"/>
      </p:ext>
    </p:extLst>
  </p:cSld>
  <p:clrMapOvr>
    <a:overrideClrMapping bg1="dk1" tx1="lt1" bg2="dk2" tx2="lt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8_Otsikkodia">
    <p:bg>
      <p:bgPr>
        <a:solidFill>
          <a:schemeClr val="accent3"/>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xmlns="" id="{FE003F51-9AB6-AF46-B948-FB978D2EA9D0}"/>
              </a:ext>
            </a:extLst>
          </p:cNvPr>
          <p:cNvPicPr>
            <a:picLocks noChangeAspect="1"/>
          </p:cNvPicPr>
          <p:nvPr/>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122363"/>
            <a:ext cx="9144000" cy="2387600"/>
          </a:xfrm>
        </p:spPr>
        <p:txBody>
          <a:bodyPr anchor="b"/>
          <a:lstStyle>
            <a:lvl1pPr algn="l">
              <a:defRPr sz="6000">
                <a:solidFill>
                  <a:schemeClr val="tx1"/>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Dian numeron paikkamerkki 5">
            <a:extLst>
              <a:ext uri="{FF2B5EF4-FFF2-40B4-BE49-F238E27FC236}">
                <a16:creationId xmlns:a16="http://schemas.microsoft.com/office/drawing/2014/main" xmlns=""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pic>
        <p:nvPicPr>
          <p:cNvPr id="11" name="Kuva 10">
            <a:extLst>
              <a:ext uri="{FF2B5EF4-FFF2-40B4-BE49-F238E27FC236}">
                <a16:creationId xmlns:a16="http://schemas.microsoft.com/office/drawing/2014/main" xmlns="" id="{D801770B-2EFC-E545-B7D5-9073FE6F7879}"/>
              </a:ext>
            </a:extLst>
          </p:cNvPr>
          <p:cNvPicPr>
            <a:picLocks noChangeAspect="1"/>
          </p:cNvPicPr>
          <p:nvPr/>
        </p:nvPicPr>
        <p:blipFill>
          <a:blip r:embed="rId3"/>
          <a:stretch>
            <a:fillRect/>
          </a:stretch>
        </p:blipFill>
        <p:spPr>
          <a:xfrm>
            <a:off x="432000" y="6120000"/>
            <a:ext cx="2329043" cy="432000"/>
          </a:xfrm>
          <a:prstGeom prst="rect">
            <a:avLst/>
          </a:prstGeom>
        </p:spPr>
      </p:pic>
    </p:spTree>
    <p:extLst>
      <p:ext uri="{BB962C8B-B14F-4D97-AF65-F5344CB8AC3E}">
        <p14:creationId xmlns:p14="http://schemas.microsoft.com/office/powerpoint/2010/main" val="1544660579"/>
      </p:ext>
    </p:extLst>
  </p:cSld>
  <p:clrMapOvr>
    <a:overrideClrMapping bg1="dk1" tx1="lt1" bg2="dk2" tx2="lt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9_Otsikkodia">
    <p:bg>
      <p:bgPr>
        <a:solidFill>
          <a:schemeClr val="accent4"/>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xmlns="" id="{FE003F51-9AB6-AF46-B948-FB978D2EA9D0}"/>
              </a:ext>
            </a:extLst>
          </p:cNvPr>
          <p:cNvPicPr>
            <a:picLocks noChangeAspect="1"/>
          </p:cNvPicPr>
          <p:nvPr/>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122363"/>
            <a:ext cx="9144000" cy="2387600"/>
          </a:xfrm>
        </p:spPr>
        <p:txBody>
          <a:bodyPr anchor="b"/>
          <a:lstStyle>
            <a:lvl1pPr algn="l">
              <a:defRPr sz="6000">
                <a:solidFill>
                  <a:schemeClr val="tx1"/>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Dian numeron paikkamerkki 5">
            <a:extLst>
              <a:ext uri="{FF2B5EF4-FFF2-40B4-BE49-F238E27FC236}">
                <a16:creationId xmlns:a16="http://schemas.microsoft.com/office/drawing/2014/main" xmlns=""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pic>
        <p:nvPicPr>
          <p:cNvPr id="11" name="Kuva 10">
            <a:extLst>
              <a:ext uri="{FF2B5EF4-FFF2-40B4-BE49-F238E27FC236}">
                <a16:creationId xmlns:a16="http://schemas.microsoft.com/office/drawing/2014/main" xmlns="" id="{D801770B-2EFC-E545-B7D5-9073FE6F7879}"/>
              </a:ext>
            </a:extLst>
          </p:cNvPr>
          <p:cNvPicPr>
            <a:picLocks noChangeAspect="1"/>
          </p:cNvPicPr>
          <p:nvPr/>
        </p:nvPicPr>
        <p:blipFill>
          <a:blip r:embed="rId3"/>
          <a:stretch>
            <a:fillRect/>
          </a:stretch>
        </p:blipFill>
        <p:spPr>
          <a:xfrm>
            <a:off x="432000" y="6120000"/>
            <a:ext cx="2329043" cy="432000"/>
          </a:xfrm>
          <a:prstGeom prst="rect">
            <a:avLst/>
          </a:prstGeom>
        </p:spPr>
      </p:pic>
    </p:spTree>
    <p:extLst>
      <p:ext uri="{BB962C8B-B14F-4D97-AF65-F5344CB8AC3E}">
        <p14:creationId xmlns:p14="http://schemas.microsoft.com/office/powerpoint/2010/main" val="199379065"/>
      </p:ext>
    </p:extLst>
  </p:cSld>
  <p:clrMapOvr>
    <a:overrideClrMapping bg1="dk1" tx1="lt1" bg2="dk2" tx2="lt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0_Otsikkodia">
    <p:bg>
      <p:bgPr>
        <a:solidFill>
          <a:schemeClr val="accent5"/>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xmlns="" id="{FE003F51-9AB6-AF46-B948-FB978D2EA9D0}"/>
              </a:ext>
            </a:extLst>
          </p:cNvPr>
          <p:cNvPicPr>
            <a:picLocks noChangeAspect="1"/>
          </p:cNvPicPr>
          <p:nvPr/>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122363"/>
            <a:ext cx="9144000" cy="2387600"/>
          </a:xfrm>
        </p:spPr>
        <p:txBody>
          <a:bodyPr anchor="b"/>
          <a:lstStyle>
            <a:lvl1pPr algn="l">
              <a:defRPr sz="6000">
                <a:solidFill>
                  <a:schemeClr val="tx1"/>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Dian numeron paikkamerkki 5">
            <a:extLst>
              <a:ext uri="{FF2B5EF4-FFF2-40B4-BE49-F238E27FC236}">
                <a16:creationId xmlns:a16="http://schemas.microsoft.com/office/drawing/2014/main" xmlns=""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pic>
        <p:nvPicPr>
          <p:cNvPr id="11" name="Kuva 10">
            <a:extLst>
              <a:ext uri="{FF2B5EF4-FFF2-40B4-BE49-F238E27FC236}">
                <a16:creationId xmlns:a16="http://schemas.microsoft.com/office/drawing/2014/main" xmlns="" id="{D801770B-2EFC-E545-B7D5-9073FE6F7879}"/>
              </a:ext>
            </a:extLst>
          </p:cNvPr>
          <p:cNvPicPr>
            <a:picLocks noChangeAspect="1"/>
          </p:cNvPicPr>
          <p:nvPr/>
        </p:nvPicPr>
        <p:blipFill>
          <a:blip r:embed="rId3"/>
          <a:stretch>
            <a:fillRect/>
          </a:stretch>
        </p:blipFill>
        <p:spPr>
          <a:xfrm>
            <a:off x="432000" y="6120000"/>
            <a:ext cx="2329043" cy="432000"/>
          </a:xfrm>
          <a:prstGeom prst="rect">
            <a:avLst/>
          </a:prstGeom>
        </p:spPr>
      </p:pic>
    </p:spTree>
    <p:extLst>
      <p:ext uri="{BB962C8B-B14F-4D97-AF65-F5344CB8AC3E}">
        <p14:creationId xmlns:p14="http://schemas.microsoft.com/office/powerpoint/2010/main" val="1070323803"/>
      </p:ext>
    </p:extLst>
  </p:cSld>
  <p:clrMapOvr>
    <a:overrideClrMapping bg1="dk1" tx1="lt1" bg2="dk2" tx2="lt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xmlns="" id="{2153FE5C-2915-9542-B7E7-637DD7D0CE7B}"/>
              </a:ext>
            </a:extLst>
          </p:cNvPr>
          <p:cNvPicPr>
            <a:picLocks noChangeAspect="1"/>
          </p:cNvPicPr>
          <p:nvPr/>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122363"/>
            <a:ext cx="9144000" cy="2387600"/>
          </a:xfrm>
        </p:spPr>
        <p:txBody>
          <a:bodyPr anchor="b"/>
          <a:lstStyle>
            <a:lvl1pPr algn="l">
              <a:defRPr sz="6000">
                <a:solidFill>
                  <a:schemeClr val="tx2"/>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00" y="3602038"/>
            <a:ext cx="9144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Dian numeron paikkamerkki 5">
            <a:extLst>
              <a:ext uri="{FF2B5EF4-FFF2-40B4-BE49-F238E27FC236}">
                <a16:creationId xmlns:a16="http://schemas.microsoft.com/office/drawing/2014/main" xmlns=""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spTree>
    <p:extLst>
      <p:ext uri="{BB962C8B-B14F-4D97-AF65-F5344CB8AC3E}">
        <p14:creationId xmlns:p14="http://schemas.microsoft.com/office/powerpoint/2010/main" val="143199561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xmlns="" id="{34D06DFD-532A-724A-8E44-B62EC9AE2C36}"/>
              </a:ext>
            </a:extLst>
          </p:cNvPr>
          <p:cNvPicPr>
            <a:picLocks noChangeAspect="1"/>
          </p:cNvPicPr>
          <p:nvPr/>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xmlns="" id="{4236BEAF-5685-5947-B6FB-B5AD74F82091}"/>
              </a:ext>
            </a:extLst>
          </p:cNvPr>
          <p:cNvSpPr>
            <a:spLocks noGrp="1"/>
          </p:cNvSpPr>
          <p:nvPr>
            <p:ph type="title"/>
          </p:nvPr>
        </p:nvSpPr>
        <p:spPr>
          <a:xfrm>
            <a:off x="504000" y="365125"/>
            <a:ext cx="9720000" cy="1325563"/>
          </a:xfrm>
        </p:spPr>
        <p:txBody>
          <a:bodyPr/>
          <a:lstStyle>
            <a:lvl1pPr>
              <a:defRPr>
                <a:solidFill>
                  <a:schemeClr val="tx2"/>
                </a:solidFill>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xmlns="" id="{26A49E86-C16A-E245-936A-BF86C036422C}"/>
              </a:ext>
            </a:extLst>
          </p:cNvPr>
          <p:cNvSpPr>
            <a:spLocks noGrp="1"/>
          </p:cNvSpPr>
          <p:nvPr>
            <p:ph idx="1"/>
          </p:nvPr>
        </p:nvSpPr>
        <p:spPr>
          <a:xfrm>
            <a:off x="504000" y="1825625"/>
            <a:ext cx="9720000" cy="4104000"/>
          </a:xfrm>
        </p:spPr>
        <p:txBody>
          <a:bodyPr/>
          <a:lstStyle/>
          <a:p>
            <a:pPr lvl="0"/>
            <a:r>
              <a:rPr lang="en-US"/>
              <a:t>Edit Master text styles</a:t>
            </a:r>
          </a:p>
        </p:txBody>
      </p:sp>
      <p:sp>
        <p:nvSpPr>
          <p:cNvPr id="6" name="Dian numeron paikkamerkki 5">
            <a:extLst>
              <a:ext uri="{FF2B5EF4-FFF2-40B4-BE49-F238E27FC236}">
                <a16:creationId xmlns:a16="http://schemas.microsoft.com/office/drawing/2014/main" xmlns="" id="{66BD2314-7F0D-5444-B8A7-638BD9DB0385}"/>
              </a:ext>
            </a:extLst>
          </p:cNvPr>
          <p:cNvSpPr>
            <a:spLocks noGrp="1"/>
          </p:cNvSpPr>
          <p:nvPr>
            <p:ph type="sldNum" sz="quarter" idx="12"/>
          </p:nvPr>
        </p:nvSpPr>
        <p:spPr>
          <a:xfrm>
            <a:off x="9540000" y="6120000"/>
            <a:ext cx="720000" cy="365125"/>
          </a:xfrm>
        </p:spPr>
        <p:txBody>
          <a:bodyPr/>
          <a:lstStyle/>
          <a:p>
            <a:fld id="{13BE8AB2-9B50-D544-A2BB-62673476E5E9}" type="slidenum">
              <a:rPr lang="fi-FI" smtClean="0"/>
              <a:t>‹#›</a:t>
            </a:fld>
            <a:endParaRPr lang="fi-FI" dirty="0"/>
          </a:p>
        </p:txBody>
      </p:sp>
    </p:spTree>
    <p:extLst>
      <p:ext uri="{BB962C8B-B14F-4D97-AF65-F5344CB8AC3E}">
        <p14:creationId xmlns:p14="http://schemas.microsoft.com/office/powerpoint/2010/main" val="1872616853"/>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4236BEAF-5685-5947-B6FB-B5AD74F82091}"/>
              </a:ext>
            </a:extLst>
          </p:cNvPr>
          <p:cNvSpPr>
            <a:spLocks noGrp="1"/>
          </p:cNvSpPr>
          <p:nvPr>
            <p:ph type="title"/>
          </p:nvPr>
        </p:nvSpPr>
        <p:spPr>
          <a:xfrm>
            <a:off x="504000" y="365125"/>
            <a:ext cx="11160000" cy="1325563"/>
          </a:xfrm>
        </p:spPr>
        <p:txBody>
          <a:bodyPr/>
          <a:lstStyle>
            <a:lvl1pPr>
              <a:defRPr>
                <a:solidFill>
                  <a:schemeClr val="tx2"/>
                </a:solidFill>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xmlns="" id="{26A49E86-C16A-E245-936A-BF86C036422C}"/>
              </a:ext>
            </a:extLst>
          </p:cNvPr>
          <p:cNvSpPr>
            <a:spLocks noGrp="1"/>
          </p:cNvSpPr>
          <p:nvPr>
            <p:ph idx="1"/>
          </p:nvPr>
        </p:nvSpPr>
        <p:spPr>
          <a:xfrm>
            <a:off x="504000" y="1825625"/>
            <a:ext cx="11160000" cy="4104000"/>
          </a:xfrm>
        </p:spPr>
        <p:txBody>
          <a:bodyPr/>
          <a:lstStyle>
            <a:lvl2pPr>
              <a:defRPr/>
            </a:lvl2pPr>
            <a:lvl3pPr>
              <a:defRPr/>
            </a:lvl3pPr>
            <a:lvl4pPr>
              <a:defRPr/>
            </a:lvl4pPr>
            <a:lvl5pPr>
              <a:defRPr/>
            </a:lvl5pPr>
          </a:lstStyle>
          <a:p>
            <a:pPr lvl="0"/>
            <a:r>
              <a:rPr lang="en-US"/>
              <a:t>Edit Master text styles</a:t>
            </a:r>
          </a:p>
        </p:txBody>
      </p:sp>
      <p:sp>
        <p:nvSpPr>
          <p:cNvPr id="6" name="Dian numeron paikkamerkki 5">
            <a:extLst>
              <a:ext uri="{FF2B5EF4-FFF2-40B4-BE49-F238E27FC236}">
                <a16:creationId xmlns:a16="http://schemas.microsoft.com/office/drawing/2014/main" xmlns="" id="{66BD2314-7F0D-5444-B8A7-638BD9DB0385}"/>
              </a:ext>
            </a:extLst>
          </p:cNvPr>
          <p:cNvSpPr>
            <a:spLocks noGrp="1"/>
          </p:cNvSpPr>
          <p:nvPr>
            <p:ph type="sldNum" sz="quarter" idx="12"/>
          </p:nvPr>
        </p:nvSpPr>
        <p:spPr>
          <a:xfrm>
            <a:off x="10872000" y="6173475"/>
            <a:ext cx="813599" cy="365125"/>
          </a:xfrm>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886469770"/>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E64311BB-BEF8-794C-BA05-DBD016013615}"/>
              </a:ext>
            </a:extLst>
          </p:cNvPr>
          <p:cNvSpPr>
            <a:spLocks noGrp="1"/>
          </p:cNvSpPr>
          <p:nvPr>
            <p:ph type="title"/>
          </p:nvPr>
        </p:nvSpPr>
        <p:spPr/>
        <p:txBody>
          <a:bodyPr/>
          <a:lstStyle/>
          <a:p>
            <a:r>
              <a:rPr lang="en-US"/>
              <a:t>Click to edit Master title style</a:t>
            </a:r>
            <a:endParaRPr lang="fi-FI"/>
          </a:p>
        </p:txBody>
      </p:sp>
      <p:sp>
        <p:nvSpPr>
          <p:cNvPr id="3" name="Sisällön paikkamerkki 2">
            <a:extLst>
              <a:ext uri="{FF2B5EF4-FFF2-40B4-BE49-F238E27FC236}">
                <a16:creationId xmlns:a16="http://schemas.microsoft.com/office/drawing/2014/main" xmlns="" id="{A51608F8-F562-D84A-9D25-FFC439164400}"/>
              </a:ext>
            </a:extLst>
          </p:cNvPr>
          <p:cNvSpPr>
            <a:spLocks noGrp="1"/>
          </p:cNvSpPr>
          <p:nvPr>
            <p:ph sz="half" idx="1"/>
          </p:nvPr>
        </p:nvSpPr>
        <p:spPr>
          <a:xfrm>
            <a:off x="504000" y="1825625"/>
            <a:ext cx="5400000" cy="4104000"/>
          </a:xfrm>
        </p:spPr>
        <p:txBody>
          <a:bodyPr/>
          <a:lstStyle/>
          <a:p>
            <a:pPr lvl="0"/>
            <a:r>
              <a:rPr lang="en-US"/>
              <a:t>Edit Master text styles</a:t>
            </a:r>
          </a:p>
        </p:txBody>
      </p:sp>
      <p:sp>
        <p:nvSpPr>
          <p:cNvPr id="4" name="Sisällön paikkamerkki 3">
            <a:extLst>
              <a:ext uri="{FF2B5EF4-FFF2-40B4-BE49-F238E27FC236}">
                <a16:creationId xmlns:a16="http://schemas.microsoft.com/office/drawing/2014/main" xmlns="" id="{5997162A-713B-5043-BC9D-6CA883411251}"/>
              </a:ext>
            </a:extLst>
          </p:cNvPr>
          <p:cNvSpPr>
            <a:spLocks noGrp="1"/>
          </p:cNvSpPr>
          <p:nvPr>
            <p:ph sz="half" idx="2"/>
          </p:nvPr>
        </p:nvSpPr>
        <p:spPr>
          <a:xfrm>
            <a:off x="6264000" y="1825625"/>
            <a:ext cx="5400000" cy="4104000"/>
          </a:xfrm>
        </p:spPr>
        <p:txBody>
          <a:bodyPr/>
          <a:lstStyle/>
          <a:p>
            <a:pPr lvl="0"/>
            <a:r>
              <a:rPr lang="en-US"/>
              <a:t>Edit Master text styles</a:t>
            </a:r>
          </a:p>
        </p:txBody>
      </p:sp>
      <p:sp>
        <p:nvSpPr>
          <p:cNvPr id="7" name="Dian numeron paikkamerkki 6">
            <a:extLst>
              <a:ext uri="{FF2B5EF4-FFF2-40B4-BE49-F238E27FC236}">
                <a16:creationId xmlns:a16="http://schemas.microsoft.com/office/drawing/2014/main" xmlns="" id="{410DF3E1-1A62-184C-9A83-F948EE63B012}"/>
              </a:ext>
            </a:extLst>
          </p:cNvPr>
          <p:cNvSpPr>
            <a:spLocks noGrp="1"/>
          </p:cNvSpPr>
          <p:nvPr>
            <p:ph type="sldNum" sz="quarter" idx="12"/>
          </p:nvPr>
        </p:nvSpPr>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76259422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_vaihdettava_kuva">
    <p:bg>
      <p:bgPr>
        <a:blipFill>
          <a:blip r:embed="rId2"/>
          <a:stretch>
            <a:fillRect/>
          </a:stretch>
        </a:blip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xmlns="" id="{EB32F1B1-92CC-6E47-8A18-FBD60440FA9B}"/>
              </a:ext>
            </a:extLst>
          </p:cNvPr>
          <p:cNvSpPr>
            <a:spLocks noGrp="1"/>
          </p:cNvSpPr>
          <p:nvPr>
            <p:ph type="pic" sz="quarter" idx="12"/>
          </p:nvPr>
        </p:nvSpPr>
        <p:spPr>
          <a:xfrm>
            <a:off x="6061100" y="0"/>
            <a:ext cx="6130900" cy="6858000"/>
          </a:xfrm>
          <a:pattFill prst="pct90">
            <a:fgClr>
              <a:schemeClr val="accent1"/>
            </a:fgClr>
            <a:bgClr>
              <a:schemeClr val="bg1"/>
            </a:bgClr>
          </a:pattFill>
        </p:spPr>
        <p:txBody>
          <a:bodyPr>
            <a:normAutofit/>
          </a:bodyPr>
          <a:lstStyle>
            <a:lvl1pPr marL="0" indent="0" algn="ctr">
              <a:buNone/>
              <a:defRPr>
                <a:solidFill>
                  <a:schemeClr val="bg1"/>
                </a:solidFill>
              </a:defRPr>
            </a:lvl1pPr>
          </a:lstStyle>
          <a:p>
            <a:r>
              <a:rPr lang="en-US"/>
              <a:t>Click icon to add picture</a:t>
            </a:r>
            <a:endParaRPr lang="fi-FI" dirty="0"/>
          </a:p>
        </p:txBody>
      </p:sp>
      <p:sp>
        <p:nvSpPr>
          <p:cNvPr id="7" name="Tekstin taustaväri">
            <a:extLst>
              <a:ext uri="{FF2B5EF4-FFF2-40B4-BE49-F238E27FC236}">
                <a16:creationId xmlns:a16="http://schemas.microsoft.com/office/drawing/2014/main" xmlns="" id="{A061B61F-278B-0143-85FA-9C716E069CE0}"/>
              </a:ext>
            </a:extLst>
          </p:cNvPr>
          <p:cNvSpPr/>
          <p:nvPr/>
        </p:nvSpPr>
        <p:spPr>
          <a:xfrm>
            <a:off x="-1" y="0"/>
            <a:ext cx="607165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xmlns=""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12.2.2019</a:t>
            </a:fld>
            <a:endParaRPr lang="fi-FI" dirty="0"/>
          </a:p>
        </p:txBody>
      </p:sp>
      <p:sp>
        <p:nvSpPr>
          <p:cNvPr id="5" name="Alatunnisteen paikkamerkki 4">
            <a:extLst>
              <a:ext uri="{FF2B5EF4-FFF2-40B4-BE49-F238E27FC236}">
                <a16:creationId xmlns:a16="http://schemas.microsoft.com/office/drawing/2014/main" xmlns=""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xmlns="" id="{21C61264-AAE4-0744-9166-B9DA677B7557}"/>
              </a:ext>
            </a:extLst>
          </p:cNvPr>
          <p:cNvPicPr>
            <a:picLocks noChangeAspect="1"/>
          </p:cNvPicPr>
          <p:nvPr/>
        </p:nvPicPr>
        <p:blipFill>
          <a:blip r:embed="rId3"/>
          <a:stretch>
            <a:fillRect/>
          </a:stretch>
        </p:blipFill>
        <p:spPr>
          <a:xfrm>
            <a:off x="504000" y="504000"/>
            <a:ext cx="2717218" cy="504000"/>
          </a:xfrm>
          <a:prstGeom prst="rect">
            <a:avLst/>
          </a:prstGeom>
        </p:spPr>
      </p:pic>
    </p:spTree>
    <p:extLst>
      <p:ext uri="{BB962C8B-B14F-4D97-AF65-F5344CB8AC3E}">
        <p14:creationId xmlns:p14="http://schemas.microsoft.com/office/powerpoint/2010/main" val="4282442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A023BF53-1DC5-094C-A3D3-8B787ABE4DD4}"/>
              </a:ext>
            </a:extLst>
          </p:cNvPr>
          <p:cNvSpPr>
            <a:spLocks noGrp="1"/>
          </p:cNvSpPr>
          <p:nvPr>
            <p:ph type="title"/>
          </p:nvPr>
        </p:nvSpPr>
        <p:spPr/>
        <p:txBody>
          <a:bodyPr/>
          <a:lstStyle/>
          <a:p>
            <a:r>
              <a:rPr lang="en-US"/>
              <a:t>Click to edit Master title style</a:t>
            </a:r>
            <a:endParaRPr lang="fi-FI"/>
          </a:p>
        </p:txBody>
      </p:sp>
      <p:sp>
        <p:nvSpPr>
          <p:cNvPr id="5" name="Dian numeron paikkamerkki 4">
            <a:extLst>
              <a:ext uri="{FF2B5EF4-FFF2-40B4-BE49-F238E27FC236}">
                <a16:creationId xmlns:a16="http://schemas.microsoft.com/office/drawing/2014/main" xmlns="" id="{F80D270C-7447-9B43-BF0E-891DF8276A0C}"/>
              </a:ext>
            </a:extLst>
          </p:cNvPr>
          <p:cNvSpPr>
            <a:spLocks noGrp="1"/>
          </p:cNvSpPr>
          <p:nvPr>
            <p:ph type="sldNum" sz="quarter" idx="12"/>
          </p:nvPr>
        </p:nvSpPr>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3477183472"/>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16061A0D-CC9F-6240-AA6D-3AC8E9EE8341}"/>
              </a:ext>
            </a:extLst>
          </p:cNvPr>
          <p:cNvSpPr>
            <a:spLocks noGrp="1"/>
          </p:cNvSpPr>
          <p:nvPr>
            <p:ph type="title"/>
          </p:nvPr>
        </p:nvSpPr>
        <p:spPr>
          <a:xfrm>
            <a:off x="503999" y="504000"/>
            <a:ext cx="4320000" cy="1600200"/>
          </a:xfrm>
        </p:spPr>
        <p:txBody>
          <a:bodyPr anchor="b"/>
          <a:lstStyle>
            <a:lvl1pPr>
              <a:defRPr sz="3200"/>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xmlns="" id="{5172E7B9-5049-1A4C-B842-9BC585C29341}"/>
              </a:ext>
            </a:extLst>
          </p:cNvPr>
          <p:cNvSpPr>
            <a:spLocks noGrp="1"/>
          </p:cNvSpPr>
          <p:nvPr>
            <p:ph idx="1"/>
          </p:nvPr>
        </p:nvSpPr>
        <p:spPr>
          <a:xfrm>
            <a:off x="5220000" y="503999"/>
            <a:ext cx="6480000" cy="536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kstin paikkamerkki 3">
            <a:extLst>
              <a:ext uri="{FF2B5EF4-FFF2-40B4-BE49-F238E27FC236}">
                <a16:creationId xmlns:a16="http://schemas.microsoft.com/office/drawing/2014/main" xmlns="" id="{2077EB74-AFAB-AB41-B32F-E1F631B1FE1D}"/>
              </a:ext>
            </a:extLst>
          </p:cNvPr>
          <p:cNvSpPr>
            <a:spLocks noGrp="1"/>
          </p:cNvSpPr>
          <p:nvPr>
            <p:ph type="body" sz="half" idx="2"/>
          </p:nvPr>
        </p:nvSpPr>
        <p:spPr>
          <a:xfrm>
            <a:off x="503999" y="2160000"/>
            <a:ext cx="4320000" cy="3744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ian numeron paikkamerkki 6">
            <a:extLst>
              <a:ext uri="{FF2B5EF4-FFF2-40B4-BE49-F238E27FC236}">
                <a16:creationId xmlns:a16="http://schemas.microsoft.com/office/drawing/2014/main" xmlns="" id="{F0A5BDFD-AD3C-3448-8009-09A5D52B17D7}"/>
              </a:ext>
            </a:extLst>
          </p:cNvPr>
          <p:cNvSpPr>
            <a:spLocks noGrp="1"/>
          </p:cNvSpPr>
          <p:nvPr>
            <p:ph type="sldNum" sz="quarter" idx="12"/>
          </p:nvPr>
        </p:nvSpPr>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3060925131"/>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61FA6FC8-3666-5946-9C18-E5D459CE676D}"/>
              </a:ext>
            </a:extLst>
          </p:cNvPr>
          <p:cNvSpPr>
            <a:spLocks noGrp="1"/>
          </p:cNvSpPr>
          <p:nvPr>
            <p:ph type="title"/>
          </p:nvPr>
        </p:nvSpPr>
        <p:spPr>
          <a:xfrm>
            <a:off x="503999" y="504000"/>
            <a:ext cx="5040000" cy="1600200"/>
          </a:xfrm>
        </p:spPr>
        <p:txBody>
          <a:bodyPr anchor="b"/>
          <a:lstStyle>
            <a:lvl1pPr>
              <a:defRPr sz="3200"/>
            </a:lvl1pPr>
          </a:lstStyle>
          <a:p>
            <a:r>
              <a:rPr lang="en-US"/>
              <a:t>Click to edit Master title style</a:t>
            </a:r>
            <a:endParaRPr lang="fi-FI"/>
          </a:p>
        </p:txBody>
      </p:sp>
      <p:sp>
        <p:nvSpPr>
          <p:cNvPr id="4" name="Tekstin paikkamerkki 3">
            <a:extLst>
              <a:ext uri="{FF2B5EF4-FFF2-40B4-BE49-F238E27FC236}">
                <a16:creationId xmlns:a16="http://schemas.microsoft.com/office/drawing/2014/main" xmlns="" id="{C0B233B5-4633-2D41-89B1-24D075B6A820}"/>
              </a:ext>
            </a:extLst>
          </p:cNvPr>
          <p:cNvSpPr>
            <a:spLocks noGrp="1"/>
          </p:cNvSpPr>
          <p:nvPr>
            <p:ph type="body" sz="half" idx="2"/>
          </p:nvPr>
        </p:nvSpPr>
        <p:spPr>
          <a:xfrm>
            <a:off x="503999" y="2160000"/>
            <a:ext cx="5040000" cy="3744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ian numeron paikkamerkki 6">
            <a:extLst>
              <a:ext uri="{FF2B5EF4-FFF2-40B4-BE49-F238E27FC236}">
                <a16:creationId xmlns:a16="http://schemas.microsoft.com/office/drawing/2014/main" xmlns="" id="{329A05BC-2CAA-1342-BE66-F55EF95EB50D}"/>
              </a:ext>
            </a:extLst>
          </p:cNvPr>
          <p:cNvSpPr>
            <a:spLocks noGrp="1"/>
          </p:cNvSpPr>
          <p:nvPr>
            <p:ph type="sldNum" sz="quarter" idx="12"/>
          </p:nvPr>
        </p:nvSpPr>
        <p:spPr/>
        <p:txBody>
          <a:bodyPr/>
          <a:lstStyle/>
          <a:p>
            <a:fld id="{13BE8AB2-9B50-D544-A2BB-62673476E5E9}" type="slidenum">
              <a:rPr lang="fi-FI" smtClean="0"/>
              <a:t>‹#›</a:t>
            </a:fld>
            <a:endParaRPr lang="fi-FI"/>
          </a:p>
        </p:txBody>
      </p:sp>
      <p:sp>
        <p:nvSpPr>
          <p:cNvPr id="8" name="Kuvan paikkamerkki 5">
            <a:extLst>
              <a:ext uri="{FF2B5EF4-FFF2-40B4-BE49-F238E27FC236}">
                <a16:creationId xmlns:a16="http://schemas.microsoft.com/office/drawing/2014/main" xmlns="" id="{92604AAA-D3E4-1A42-8F46-C8D92773FF7F}"/>
              </a:ext>
            </a:extLst>
          </p:cNvPr>
          <p:cNvSpPr>
            <a:spLocks noGrp="1" noChangeAspect="1"/>
          </p:cNvSpPr>
          <p:nvPr>
            <p:ph type="pic" sz="quarter" idx="14"/>
          </p:nvPr>
        </p:nvSpPr>
        <p:spPr>
          <a:xfrm>
            <a:off x="6066531" y="-15764"/>
            <a:ext cx="6125469" cy="6873764"/>
          </a:xfrm>
          <a:prstGeom prst="rect">
            <a:avLst/>
          </a:prstGeom>
          <a:pattFill prst="pct5">
            <a:fgClr>
              <a:schemeClr val="accent1"/>
            </a:fgClr>
            <a:bgClr>
              <a:schemeClr val="bg1"/>
            </a:bgClr>
          </a:pattFill>
        </p:spPr>
        <p:txBody>
          <a:bodyPr wrap="square">
            <a:normAutofit/>
          </a:bodyPr>
          <a:lstStyle>
            <a:lvl1pPr>
              <a:defRPr>
                <a:solidFill>
                  <a:schemeClr val="accent1"/>
                </a:solidFill>
              </a:defRPr>
            </a:lvl1pPr>
          </a:lstStyle>
          <a:p>
            <a:r>
              <a:rPr lang="en-US"/>
              <a:t>Click icon to add picture</a:t>
            </a:r>
            <a:endParaRPr lang="fi-FI" dirty="0"/>
          </a:p>
        </p:txBody>
      </p:sp>
    </p:spTree>
    <p:extLst>
      <p:ext uri="{BB962C8B-B14F-4D97-AF65-F5344CB8AC3E}">
        <p14:creationId xmlns:p14="http://schemas.microsoft.com/office/powerpoint/2010/main" val="2369382976"/>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xmlns="" id="{634A7459-EE84-C84F-9EF9-30D0313B8B5D}"/>
              </a:ext>
            </a:extLst>
          </p:cNvPr>
          <p:cNvSpPr>
            <a:spLocks noGrp="1"/>
          </p:cNvSpPr>
          <p:nvPr>
            <p:ph type="sldNum" sz="quarter" idx="12"/>
          </p:nvPr>
        </p:nvSpPr>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2135621040"/>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2">
    <p:bg>
      <p:bgPr>
        <a:solidFill>
          <a:schemeClr val="bg1"/>
        </a:solidFill>
        <a:effectLst/>
      </p:bgPr>
    </p:bg>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xmlns="" id="{634A7459-EE84-C84F-9EF9-30D0313B8B5D}"/>
              </a:ext>
            </a:extLst>
          </p:cNvPr>
          <p:cNvSpPr>
            <a:spLocks noGrp="1"/>
          </p:cNvSpPr>
          <p:nvPr>
            <p:ph type="sldNum" sz="quarter" idx="12"/>
          </p:nvPr>
        </p:nvSpPr>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1631552492"/>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561106F8-7F59-B944-BE59-3A9789618D48}"/>
              </a:ext>
            </a:extLst>
          </p:cNvPr>
          <p:cNvSpPr>
            <a:spLocks noGrp="1"/>
          </p:cNvSpPr>
          <p:nvPr>
            <p:ph type="title"/>
          </p:nvPr>
        </p:nvSpPr>
        <p:spPr/>
        <p:txBody>
          <a:bodyPr/>
          <a:lstStyle/>
          <a:p>
            <a:r>
              <a:rPr lang="en-US"/>
              <a:t>Click to edit Master title style</a:t>
            </a:r>
            <a:endParaRPr lang="fi-FI"/>
          </a:p>
        </p:txBody>
      </p:sp>
      <p:sp>
        <p:nvSpPr>
          <p:cNvPr id="3" name="Pystysuoran tekstin paikkamerkki 2">
            <a:extLst>
              <a:ext uri="{FF2B5EF4-FFF2-40B4-BE49-F238E27FC236}">
                <a16:creationId xmlns:a16="http://schemas.microsoft.com/office/drawing/2014/main" xmlns="" id="{B363DEF3-0DD5-BA47-B13F-1D549CD38C2C}"/>
              </a:ext>
            </a:extLst>
          </p:cNvPr>
          <p:cNvSpPr>
            <a:spLocks noGrp="1"/>
          </p:cNvSpPr>
          <p:nvPr>
            <p:ph type="body" orient="vert" idx="1"/>
          </p:nvPr>
        </p:nvSpPr>
        <p:spPr/>
        <p:txBody>
          <a:bodyPr vert="eaVert"/>
          <a:lstStyle/>
          <a:p>
            <a:pPr lvl="0"/>
            <a:r>
              <a:rPr lang="en-US"/>
              <a:t>Edit Master text styles</a:t>
            </a:r>
          </a:p>
        </p:txBody>
      </p:sp>
      <p:sp>
        <p:nvSpPr>
          <p:cNvPr id="6" name="Dian numeron paikkamerkki 5">
            <a:extLst>
              <a:ext uri="{FF2B5EF4-FFF2-40B4-BE49-F238E27FC236}">
                <a16:creationId xmlns:a16="http://schemas.microsoft.com/office/drawing/2014/main" xmlns="" id="{1DE4D2F1-7DEA-E04E-A5BF-9E5E1487DB39}"/>
              </a:ext>
            </a:extLst>
          </p:cNvPr>
          <p:cNvSpPr>
            <a:spLocks noGrp="1"/>
          </p:cNvSpPr>
          <p:nvPr>
            <p:ph type="sldNum" sz="quarter" idx="12"/>
          </p:nvPr>
        </p:nvSpPr>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3958384189"/>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bg>
      <p:bgPr>
        <a:solidFill>
          <a:schemeClr val="bg1"/>
        </a:solidFill>
        <a:effectLst/>
      </p:bgPr>
    </p:bg>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xmlns="" id="{3D2A9FCC-51C5-364F-A93C-FCC1FEA7B2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Pystysuoran tekstin paikkamerkki 2">
            <a:extLst>
              <a:ext uri="{FF2B5EF4-FFF2-40B4-BE49-F238E27FC236}">
                <a16:creationId xmlns:a16="http://schemas.microsoft.com/office/drawing/2014/main" xmlns="" id="{2129DAA0-C274-F34D-8C89-9F49B0065717}"/>
              </a:ext>
            </a:extLst>
          </p:cNvPr>
          <p:cNvSpPr>
            <a:spLocks noGrp="1"/>
          </p:cNvSpPr>
          <p:nvPr>
            <p:ph type="body" orient="vert" idx="1"/>
          </p:nvPr>
        </p:nvSpPr>
        <p:spPr>
          <a:xfrm>
            <a:off x="1008000" y="365125"/>
            <a:ext cx="7560000" cy="5811838"/>
          </a:xfrm>
        </p:spPr>
        <p:txBody>
          <a:bodyPr vert="eaVert"/>
          <a:lstStyle/>
          <a:p>
            <a:pPr lvl="0"/>
            <a:r>
              <a:rPr lang="en-US"/>
              <a:t>Edit Master text styles</a:t>
            </a:r>
          </a:p>
        </p:txBody>
      </p:sp>
      <p:sp>
        <p:nvSpPr>
          <p:cNvPr id="6" name="Dian numeron paikkamerkki 5">
            <a:extLst>
              <a:ext uri="{FF2B5EF4-FFF2-40B4-BE49-F238E27FC236}">
                <a16:creationId xmlns:a16="http://schemas.microsoft.com/office/drawing/2014/main" xmlns="" id="{7D1879EF-E033-354B-A6C7-998939C85B3C}"/>
              </a:ext>
            </a:extLst>
          </p:cNvPr>
          <p:cNvSpPr>
            <a:spLocks noGrp="1"/>
          </p:cNvSpPr>
          <p:nvPr>
            <p:ph type="sldNum" sz="quarter" idx="12"/>
          </p:nvPr>
        </p:nvSpPr>
        <p:spPr>
          <a:xfrm rot="5400000">
            <a:off x="211707" y="5587332"/>
            <a:ext cx="814137" cy="365125"/>
          </a:xfrm>
        </p:spPr>
        <p:txBody>
          <a:bodyPr/>
          <a:lstStyle/>
          <a:p>
            <a:fld id="{13BE8AB2-9B50-D544-A2BB-62673476E5E9}" type="slidenum">
              <a:rPr lang="fi-FI" smtClean="0"/>
              <a:t>‹#›</a:t>
            </a:fld>
            <a:endParaRPr lang="fi-FI"/>
          </a:p>
        </p:txBody>
      </p:sp>
      <p:pic>
        <p:nvPicPr>
          <p:cNvPr id="9" name="Kuva 8">
            <a:extLst>
              <a:ext uri="{FF2B5EF4-FFF2-40B4-BE49-F238E27FC236}">
                <a16:creationId xmlns:a16="http://schemas.microsoft.com/office/drawing/2014/main" xmlns="" id="{FF4C94E2-FCB5-FB43-A6E1-0F87AD1D6E74}"/>
              </a:ext>
            </a:extLst>
          </p:cNvPr>
          <p:cNvPicPr>
            <a:picLocks noChangeAspect="1"/>
          </p:cNvPicPr>
          <p:nvPr/>
        </p:nvPicPr>
        <p:blipFill>
          <a:blip r:embed="rId2"/>
          <a:stretch>
            <a:fillRect/>
          </a:stretch>
        </p:blipFill>
        <p:spPr>
          <a:xfrm rot="5400000">
            <a:off x="-512308" y="1296000"/>
            <a:ext cx="2329043" cy="432000"/>
          </a:xfrm>
          <a:prstGeom prst="rect">
            <a:avLst/>
          </a:prstGeom>
        </p:spPr>
      </p:pic>
    </p:spTree>
    <p:extLst>
      <p:ext uri="{BB962C8B-B14F-4D97-AF65-F5344CB8AC3E}">
        <p14:creationId xmlns:p14="http://schemas.microsoft.com/office/powerpoint/2010/main" val="3111921175"/>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kakansi">
    <p:spTree>
      <p:nvGrpSpPr>
        <p:cNvPr id="1" name=""/>
        <p:cNvGrpSpPr/>
        <p:nvPr/>
      </p:nvGrpSpPr>
      <p:grpSpPr>
        <a:xfrm>
          <a:off x="0" y="0"/>
          <a:ext cx="0" cy="0"/>
          <a:chOff x="0" y="0"/>
          <a:chExt cx="0" cy="0"/>
        </a:xfrm>
      </p:grpSpPr>
      <p:sp>
        <p:nvSpPr>
          <p:cNvPr id="7" name="Tekstin taustaväri">
            <a:extLst>
              <a:ext uri="{FF2B5EF4-FFF2-40B4-BE49-F238E27FC236}">
                <a16:creationId xmlns:a16="http://schemas.microsoft.com/office/drawing/2014/main" xmlns="" id="{A061B61F-278B-0143-85FA-9C716E069CE0}"/>
              </a:ext>
            </a:extLst>
          </p:cNvPr>
          <p:cNvSpPr/>
          <p:nvPr/>
        </p:nvSpPr>
        <p:spPr>
          <a:xfrm>
            <a:off x="-1" y="0"/>
            <a:ext cx="121920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atterni">
            <a:extLst>
              <a:ext uri="{FF2B5EF4-FFF2-40B4-BE49-F238E27FC236}">
                <a16:creationId xmlns:a16="http://schemas.microsoft.com/office/drawing/2014/main" xmlns="" id="{4285F6AA-0C7B-D54B-90F5-402BAEDC16B3}"/>
              </a:ext>
            </a:extLst>
          </p:cNvPr>
          <p:cNvPicPr>
            <a:picLocks noChangeAspect="1"/>
          </p:cNvPicPr>
          <p:nvPr/>
        </p:nvPicPr>
        <p:blipFill>
          <a:blip r:embed="rId2"/>
          <a:stretch>
            <a:fillRect/>
          </a:stretch>
        </p:blipFill>
        <p:spPr>
          <a:xfrm>
            <a:off x="10572241" y="-15764"/>
            <a:ext cx="1619759" cy="6858000"/>
          </a:xfrm>
          <a:prstGeom prst="rect">
            <a:avLst/>
          </a:prstGeom>
        </p:spPr>
      </p:pic>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800000"/>
            <a:ext cx="9144000" cy="2387600"/>
          </a:xfrm>
        </p:spPr>
        <p:txBody>
          <a:bodyPr anchor="b" anchorCtr="0">
            <a:normAutofit/>
          </a:bodyPr>
          <a:lstStyle>
            <a:lvl1pPr algn="l">
              <a:defRPr sz="4000">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12" y="432000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xmlns=""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E539FCD5-1A0A-4960-9B19-0D8D20650D93}" type="datetime1">
              <a:rPr lang="fi-FI" smtClean="0"/>
              <a:t>12.2.2019</a:t>
            </a:fld>
            <a:endParaRPr lang="fi-FI" dirty="0"/>
          </a:p>
        </p:txBody>
      </p:sp>
      <p:sp>
        <p:nvSpPr>
          <p:cNvPr id="5" name="Alatunnisteen paikkamerkki 4">
            <a:extLst>
              <a:ext uri="{FF2B5EF4-FFF2-40B4-BE49-F238E27FC236}">
                <a16:creationId xmlns:a16="http://schemas.microsoft.com/office/drawing/2014/main" xmlns="" id="{907CDDB3-DF34-C045-A97C-9C204C8FD5D3}"/>
              </a:ext>
            </a:extLst>
          </p:cNvPr>
          <p:cNvSpPr>
            <a:spLocks noGrp="1"/>
          </p:cNvSpPr>
          <p:nvPr>
            <p:ph type="ftr" sz="quarter" idx="11"/>
          </p:nvPr>
        </p:nvSpPr>
        <p:spPr>
          <a:xfrm>
            <a:off x="1609200" y="6026739"/>
            <a:ext cx="8038800" cy="365125"/>
          </a:xfrm>
          <a:prstGeom prst="rect">
            <a:avLst/>
          </a:prstGeom>
        </p:spPr>
        <p:txBody>
          <a:bodyPr anchor="ctr" anchorCtr="0"/>
          <a:lstStyle>
            <a:lvl1pPr>
              <a:defRPr sz="1400" b="1">
                <a:solidFill>
                  <a:schemeClr val="bg1"/>
                </a:solidFill>
              </a:defRPr>
            </a:lvl1pPr>
          </a:lstStyle>
          <a:p>
            <a:r>
              <a:rPr lang="fi-FI" dirty="0"/>
              <a:t>Nimi</a:t>
            </a:r>
          </a:p>
        </p:txBody>
      </p:sp>
      <p:pic>
        <p:nvPicPr>
          <p:cNvPr id="10" name="Logo">
            <a:extLst>
              <a:ext uri="{FF2B5EF4-FFF2-40B4-BE49-F238E27FC236}">
                <a16:creationId xmlns:a16="http://schemas.microsoft.com/office/drawing/2014/main" xmlns="" id="{21C61264-AAE4-0744-9166-B9DA677B7557}"/>
              </a:ext>
            </a:extLst>
          </p:cNvPr>
          <p:cNvPicPr>
            <a:picLocks noChangeAspect="1"/>
          </p:cNvPicPr>
          <p:nvPr/>
        </p:nvPicPr>
        <p:blipFill>
          <a:blip r:embed="rId3"/>
          <a:stretch>
            <a:fillRect/>
          </a:stretch>
        </p:blipFill>
        <p:spPr>
          <a:xfrm>
            <a:off x="504000" y="504000"/>
            <a:ext cx="2717218" cy="504000"/>
          </a:xfrm>
          <a:prstGeom prst="rect">
            <a:avLst/>
          </a:prstGeom>
        </p:spPr>
      </p:pic>
    </p:spTree>
    <p:extLst>
      <p:ext uri="{BB962C8B-B14F-4D97-AF65-F5344CB8AC3E}">
        <p14:creationId xmlns:p14="http://schemas.microsoft.com/office/powerpoint/2010/main" val="198544045"/>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dia_vari_02">
    <p:bg>
      <p:bgPr>
        <a:solidFill>
          <a:schemeClr val="accent2"/>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xmlns="" id="{4FDA7807-8F90-6043-B36B-C98BEB406A1A}"/>
              </a:ext>
            </a:extLst>
          </p:cNvPr>
          <p:cNvSpPr/>
          <p:nvPr/>
        </p:nvSpPr>
        <p:spPr>
          <a:xfrm>
            <a:off x="6061100" y="0"/>
            <a:ext cx="6130900" cy="6858000"/>
          </a:xfrm>
          <a:prstGeom prst="rect">
            <a:avLst/>
          </a:prstGeom>
          <a:blipFill dpi="0" rotWithShape="1">
            <a:blip r:embed="rId2"/>
            <a:srcRect/>
            <a:tile tx="6350" ty="0" sx="45000" sy="45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atterni">
            <a:extLst>
              <a:ext uri="{FF2B5EF4-FFF2-40B4-BE49-F238E27FC236}">
                <a16:creationId xmlns:a16="http://schemas.microsoft.com/office/drawing/2014/main" xmlns="" id="{4285F6AA-0C7B-D54B-90F5-402BAEDC16B3}"/>
              </a:ext>
            </a:extLst>
          </p:cNvPr>
          <p:cNvPicPr>
            <a:picLocks noChangeAspect="1"/>
          </p:cNvPicPr>
          <p:nvPr/>
        </p:nvPicPr>
        <p:blipFill>
          <a:blip r:embed="rId3"/>
          <a:stretch>
            <a:fillRect/>
          </a:stretch>
        </p:blipFill>
        <p:spPr>
          <a:xfrm>
            <a:off x="6061100" y="0"/>
            <a:ext cx="1619759" cy="6858000"/>
          </a:xfrm>
          <a:prstGeom prst="rect">
            <a:avLst/>
          </a:prstGeom>
        </p:spPr>
      </p:pic>
      <p:sp>
        <p:nvSpPr>
          <p:cNvPr id="7" name="Tekstin taustaväri">
            <a:extLst>
              <a:ext uri="{FF2B5EF4-FFF2-40B4-BE49-F238E27FC236}">
                <a16:creationId xmlns:a16="http://schemas.microsoft.com/office/drawing/2014/main" xmlns="" id="{A061B61F-278B-0143-85FA-9C716E069CE0}"/>
              </a:ext>
            </a:extLst>
          </p:cNvPr>
          <p:cNvSpPr/>
          <p:nvPr/>
        </p:nvSpPr>
        <p:spPr>
          <a:xfrm>
            <a:off x="-1" y="0"/>
            <a:ext cx="607165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xmlns=""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12.2.2019</a:t>
            </a:fld>
            <a:endParaRPr lang="fi-FI" dirty="0"/>
          </a:p>
        </p:txBody>
      </p:sp>
      <p:sp>
        <p:nvSpPr>
          <p:cNvPr id="5" name="Alatunnisteen paikkamerkki 4">
            <a:extLst>
              <a:ext uri="{FF2B5EF4-FFF2-40B4-BE49-F238E27FC236}">
                <a16:creationId xmlns:a16="http://schemas.microsoft.com/office/drawing/2014/main" xmlns=""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xmlns="" id="{21C61264-AAE4-0744-9166-B9DA677B7557}"/>
              </a:ext>
            </a:extLst>
          </p:cNvPr>
          <p:cNvPicPr>
            <a:picLocks noChangeAspect="1"/>
          </p:cNvPicPr>
          <p:nvPr/>
        </p:nvPicPr>
        <p:blipFill>
          <a:blip r:embed="rId4"/>
          <a:stretch>
            <a:fillRect/>
          </a:stretch>
        </p:blipFill>
        <p:spPr>
          <a:xfrm>
            <a:off x="504000" y="504000"/>
            <a:ext cx="2717218" cy="504000"/>
          </a:xfrm>
          <a:prstGeom prst="rect">
            <a:avLst/>
          </a:prstGeom>
        </p:spPr>
      </p:pic>
    </p:spTree>
    <p:extLst>
      <p:ext uri="{BB962C8B-B14F-4D97-AF65-F5344CB8AC3E}">
        <p14:creationId xmlns:p14="http://schemas.microsoft.com/office/powerpoint/2010/main" val="156742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dia_vari_02_vaihdettava_kuva">
    <p:bg>
      <p:bgPr>
        <a:solidFill>
          <a:schemeClr val="accent2"/>
        </a:solidFill>
        <a:effectLst/>
      </p:bgPr>
    </p:bg>
    <p:spTree>
      <p:nvGrpSpPr>
        <p:cNvPr id="1" name=""/>
        <p:cNvGrpSpPr/>
        <p:nvPr/>
      </p:nvGrpSpPr>
      <p:grpSpPr>
        <a:xfrm>
          <a:off x="0" y="0"/>
          <a:ext cx="0" cy="0"/>
          <a:chOff x="0" y="0"/>
          <a:chExt cx="0" cy="0"/>
        </a:xfrm>
      </p:grpSpPr>
      <p:sp>
        <p:nvSpPr>
          <p:cNvPr id="9" name="Kuvan paikkamerkki 11">
            <a:extLst>
              <a:ext uri="{FF2B5EF4-FFF2-40B4-BE49-F238E27FC236}">
                <a16:creationId xmlns:a16="http://schemas.microsoft.com/office/drawing/2014/main" xmlns="" id="{B95B4754-AD77-014E-894F-8E16B5B0D8E9}"/>
              </a:ext>
            </a:extLst>
          </p:cNvPr>
          <p:cNvSpPr>
            <a:spLocks noGrp="1"/>
          </p:cNvSpPr>
          <p:nvPr>
            <p:ph type="pic" sz="quarter" idx="12"/>
          </p:nvPr>
        </p:nvSpPr>
        <p:spPr>
          <a:xfrm>
            <a:off x="6061100" y="0"/>
            <a:ext cx="6130900" cy="6858000"/>
          </a:xfrm>
          <a:pattFill prst="pct90">
            <a:fgClr>
              <a:schemeClr val="accent2"/>
            </a:fgClr>
            <a:bgClr>
              <a:schemeClr val="bg1"/>
            </a:bgClr>
          </a:pattFill>
        </p:spPr>
        <p:txBody>
          <a:bodyPr>
            <a:normAutofit/>
          </a:bodyPr>
          <a:lstStyle>
            <a:lvl1pPr marL="0" indent="0" algn="ctr">
              <a:buNone/>
              <a:defRPr>
                <a:solidFill>
                  <a:schemeClr val="bg1"/>
                </a:solidFill>
              </a:defRPr>
            </a:lvl1pPr>
          </a:lstStyle>
          <a:p>
            <a:r>
              <a:rPr lang="en-US"/>
              <a:t>Click icon to add picture</a:t>
            </a:r>
            <a:endParaRPr lang="fi-FI" dirty="0"/>
          </a:p>
        </p:txBody>
      </p:sp>
      <p:sp>
        <p:nvSpPr>
          <p:cNvPr id="7" name="Tekstin taustaväri">
            <a:extLst>
              <a:ext uri="{FF2B5EF4-FFF2-40B4-BE49-F238E27FC236}">
                <a16:creationId xmlns:a16="http://schemas.microsoft.com/office/drawing/2014/main" xmlns="" id="{A061B61F-278B-0143-85FA-9C716E069CE0}"/>
              </a:ext>
            </a:extLst>
          </p:cNvPr>
          <p:cNvSpPr/>
          <p:nvPr/>
        </p:nvSpPr>
        <p:spPr>
          <a:xfrm>
            <a:off x="-1" y="0"/>
            <a:ext cx="607165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xmlns=""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12.2.2019</a:t>
            </a:fld>
            <a:endParaRPr lang="fi-FI" dirty="0"/>
          </a:p>
        </p:txBody>
      </p:sp>
      <p:sp>
        <p:nvSpPr>
          <p:cNvPr id="5" name="Alatunnisteen paikkamerkki 4">
            <a:extLst>
              <a:ext uri="{FF2B5EF4-FFF2-40B4-BE49-F238E27FC236}">
                <a16:creationId xmlns:a16="http://schemas.microsoft.com/office/drawing/2014/main" xmlns=""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xmlns="" id="{21C61264-AAE4-0744-9166-B9DA677B7557}"/>
              </a:ext>
            </a:extLst>
          </p:cNvPr>
          <p:cNvPicPr>
            <a:picLocks noChangeAspect="1"/>
          </p:cNvPicPr>
          <p:nvPr/>
        </p:nvPicPr>
        <p:blipFill>
          <a:blip r:embed="rId2"/>
          <a:stretch>
            <a:fillRect/>
          </a:stretch>
        </p:blipFill>
        <p:spPr>
          <a:xfrm>
            <a:off x="504000" y="504000"/>
            <a:ext cx="2717218" cy="504000"/>
          </a:xfrm>
          <a:prstGeom prst="rect">
            <a:avLst/>
          </a:prstGeom>
        </p:spPr>
      </p:pic>
    </p:spTree>
    <p:extLst>
      <p:ext uri="{BB962C8B-B14F-4D97-AF65-F5344CB8AC3E}">
        <p14:creationId xmlns:p14="http://schemas.microsoft.com/office/powerpoint/2010/main" val="235339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dia_vari_03">
    <p:bg>
      <p:bgPr>
        <a:solidFill>
          <a:schemeClr val="accent3"/>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xmlns="" id="{0CA76E93-B1FC-EC47-9F63-8E678F6D8698}"/>
              </a:ext>
            </a:extLst>
          </p:cNvPr>
          <p:cNvSpPr/>
          <p:nvPr/>
        </p:nvSpPr>
        <p:spPr>
          <a:xfrm>
            <a:off x="6061100" y="0"/>
            <a:ext cx="61309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atterni">
            <a:extLst>
              <a:ext uri="{FF2B5EF4-FFF2-40B4-BE49-F238E27FC236}">
                <a16:creationId xmlns:a16="http://schemas.microsoft.com/office/drawing/2014/main" xmlns="" id="{4285F6AA-0C7B-D54B-90F5-402BAEDC16B3}"/>
              </a:ext>
            </a:extLst>
          </p:cNvPr>
          <p:cNvPicPr>
            <a:picLocks noChangeAspect="1"/>
          </p:cNvPicPr>
          <p:nvPr/>
        </p:nvPicPr>
        <p:blipFill>
          <a:blip r:embed="rId3"/>
          <a:stretch>
            <a:fillRect/>
          </a:stretch>
        </p:blipFill>
        <p:spPr>
          <a:xfrm>
            <a:off x="6061100" y="0"/>
            <a:ext cx="1619759" cy="6858000"/>
          </a:xfrm>
          <a:prstGeom prst="rect">
            <a:avLst/>
          </a:prstGeom>
        </p:spPr>
      </p:pic>
      <p:sp>
        <p:nvSpPr>
          <p:cNvPr id="7" name="Tekstin taustaväri">
            <a:extLst>
              <a:ext uri="{FF2B5EF4-FFF2-40B4-BE49-F238E27FC236}">
                <a16:creationId xmlns:a16="http://schemas.microsoft.com/office/drawing/2014/main" xmlns="" id="{A061B61F-278B-0143-85FA-9C716E069CE0}"/>
              </a:ext>
            </a:extLst>
          </p:cNvPr>
          <p:cNvSpPr/>
          <p:nvPr/>
        </p:nvSpPr>
        <p:spPr>
          <a:xfrm>
            <a:off x="-1" y="0"/>
            <a:ext cx="607165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xmlns=""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12.2.2019</a:t>
            </a:fld>
            <a:endParaRPr lang="fi-FI" dirty="0"/>
          </a:p>
        </p:txBody>
      </p:sp>
      <p:sp>
        <p:nvSpPr>
          <p:cNvPr id="5" name="Alatunnisteen paikkamerkki 4">
            <a:extLst>
              <a:ext uri="{FF2B5EF4-FFF2-40B4-BE49-F238E27FC236}">
                <a16:creationId xmlns:a16="http://schemas.microsoft.com/office/drawing/2014/main" xmlns=""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xmlns="" id="{21C61264-AAE4-0744-9166-B9DA677B7557}"/>
              </a:ext>
            </a:extLst>
          </p:cNvPr>
          <p:cNvPicPr>
            <a:picLocks noChangeAspect="1"/>
          </p:cNvPicPr>
          <p:nvPr/>
        </p:nvPicPr>
        <p:blipFill>
          <a:blip r:embed="rId4"/>
          <a:stretch>
            <a:fillRect/>
          </a:stretch>
        </p:blipFill>
        <p:spPr>
          <a:xfrm>
            <a:off x="504000" y="504000"/>
            <a:ext cx="2717218" cy="504000"/>
          </a:xfrm>
          <a:prstGeom prst="rect">
            <a:avLst/>
          </a:prstGeom>
        </p:spPr>
      </p:pic>
    </p:spTree>
    <p:extLst>
      <p:ext uri="{BB962C8B-B14F-4D97-AF65-F5344CB8AC3E}">
        <p14:creationId xmlns:p14="http://schemas.microsoft.com/office/powerpoint/2010/main" val="149502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dia_vari_03_vaihdettava_kuva">
    <p:bg>
      <p:bgPr>
        <a:solidFill>
          <a:schemeClr val="accent3"/>
        </a:solidFill>
        <a:effectLst/>
      </p:bgPr>
    </p:bg>
    <p:spTree>
      <p:nvGrpSpPr>
        <p:cNvPr id="1" name=""/>
        <p:cNvGrpSpPr/>
        <p:nvPr/>
      </p:nvGrpSpPr>
      <p:grpSpPr>
        <a:xfrm>
          <a:off x="0" y="0"/>
          <a:ext cx="0" cy="0"/>
          <a:chOff x="0" y="0"/>
          <a:chExt cx="0" cy="0"/>
        </a:xfrm>
      </p:grpSpPr>
      <p:sp>
        <p:nvSpPr>
          <p:cNvPr id="9" name="Kuvan paikkamerkki 11">
            <a:extLst>
              <a:ext uri="{FF2B5EF4-FFF2-40B4-BE49-F238E27FC236}">
                <a16:creationId xmlns:a16="http://schemas.microsoft.com/office/drawing/2014/main" xmlns="" id="{C53A3FB5-B917-1B47-BCB6-C18A4F0FC105}"/>
              </a:ext>
            </a:extLst>
          </p:cNvPr>
          <p:cNvSpPr>
            <a:spLocks noGrp="1"/>
          </p:cNvSpPr>
          <p:nvPr>
            <p:ph type="pic" sz="quarter" idx="12"/>
          </p:nvPr>
        </p:nvSpPr>
        <p:spPr>
          <a:xfrm>
            <a:off x="6061100" y="0"/>
            <a:ext cx="6130900" cy="6858000"/>
          </a:xfrm>
          <a:pattFill prst="pct90">
            <a:fgClr>
              <a:schemeClr val="accent3"/>
            </a:fgClr>
            <a:bgClr>
              <a:schemeClr val="bg1"/>
            </a:bgClr>
          </a:pattFill>
        </p:spPr>
        <p:txBody>
          <a:bodyPr>
            <a:normAutofit/>
          </a:bodyPr>
          <a:lstStyle>
            <a:lvl1pPr marL="0" indent="0" algn="ctr">
              <a:buNone/>
              <a:defRPr>
                <a:solidFill>
                  <a:schemeClr val="bg1"/>
                </a:solidFill>
              </a:defRPr>
            </a:lvl1pPr>
          </a:lstStyle>
          <a:p>
            <a:r>
              <a:rPr lang="en-US"/>
              <a:t>Click icon to add picture</a:t>
            </a:r>
            <a:endParaRPr lang="fi-FI" dirty="0"/>
          </a:p>
        </p:txBody>
      </p:sp>
      <p:sp>
        <p:nvSpPr>
          <p:cNvPr id="7" name="Tekstin taustaväri">
            <a:extLst>
              <a:ext uri="{FF2B5EF4-FFF2-40B4-BE49-F238E27FC236}">
                <a16:creationId xmlns:a16="http://schemas.microsoft.com/office/drawing/2014/main" xmlns="" id="{A061B61F-278B-0143-85FA-9C716E069CE0}"/>
              </a:ext>
            </a:extLst>
          </p:cNvPr>
          <p:cNvSpPr/>
          <p:nvPr/>
        </p:nvSpPr>
        <p:spPr>
          <a:xfrm>
            <a:off x="-1" y="0"/>
            <a:ext cx="607165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xmlns=""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12.2.2019</a:t>
            </a:fld>
            <a:endParaRPr lang="fi-FI" dirty="0"/>
          </a:p>
        </p:txBody>
      </p:sp>
      <p:sp>
        <p:nvSpPr>
          <p:cNvPr id="5" name="Alatunnisteen paikkamerkki 4">
            <a:extLst>
              <a:ext uri="{FF2B5EF4-FFF2-40B4-BE49-F238E27FC236}">
                <a16:creationId xmlns:a16="http://schemas.microsoft.com/office/drawing/2014/main" xmlns=""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xmlns="" id="{21C61264-AAE4-0744-9166-B9DA677B7557}"/>
              </a:ext>
            </a:extLst>
          </p:cNvPr>
          <p:cNvPicPr>
            <a:picLocks noChangeAspect="1"/>
          </p:cNvPicPr>
          <p:nvPr/>
        </p:nvPicPr>
        <p:blipFill>
          <a:blip r:embed="rId2"/>
          <a:stretch>
            <a:fillRect/>
          </a:stretch>
        </p:blipFill>
        <p:spPr>
          <a:xfrm>
            <a:off x="504000" y="504000"/>
            <a:ext cx="2717218" cy="504000"/>
          </a:xfrm>
          <a:prstGeom prst="rect">
            <a:avLst/>
          </a:prstGeom>
        </p:spPr>
      </p:pic>
    </p:spTree>
    <p:extLst>
      <p:ext uri="{BB962C8B-B14F-4D97-AF65-F5344CB8AC3E}">
        <p14:creationId xmlns:p14="http://schemas.microsoft.com/office/powerpoint/2010/main" val="255229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dia_vari_04">
    <p:bg>
      <p:bgPr>
        <a:solidFill>
          <a:schemeClr val="accent4"/>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xmlns="" id="{8C08878E-F531-6E49-8D14-C6A0A78E8FA1}"/>
              </a:ext>
            </a:extLst>
          </p:cNvPr>
          <p:cNvSpPr/>
          <p:nvPr/>
        </p:nvSpPr>
        <p:spPr>
          <a:xfrm>
            <a:off x="6061100" y="0"/>
            <a:ext cx="6130900" cy="6858000"/>
          </a:xfrm>
          <a:prstGeom prst="rect">
            <a:avLst/>
          </a:prstGeom>
          <a:blipFill dpi="0" rotWithShape="1">
            <a:blip r:embed="rId2"/>
            <a:srcRect/>
            <a:tile tx="6350" ty="-19050" sx="45000" sy="45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atterni">
            <a:extLst>
              <a:ext uri="{FF2B5EF4-FFF2-40B4-BE49-F238E27FC236}">
                <a16:creationId xmlns:a16="http://schemas.microsoft.com/office/drawing/2014/main" xmlns="" id="{4285F6AA-0C7B-D54B-90F5-402BAEDC16B3}"/>
              </a:ext>
            </a:extLst>
          </p:cNvPr>
          <p:cNvPicPr>
            <a:picLocks noChangeAspect="1"/>
          </p:cNvPicPr>
          <p:nvPr/>
        </p:nvPicPr>
        <p:blipFill>
          <a:blip r:embed="rId3"/>
          <a:stretch>
            <a:fillRect/>
          </a:stretch>
        </p:blipFill>
        <p:spPr>
          <a:xfrm>
            <a:off x="6061100" y="0"/>
            <a:ext cx="1619759" cy="6858000"/>
          </a:xfrm>
          <a:prstGeom prst="rect">
            <a:avLst/>
          </a:prstGeom>
        </p:spPr>
      </p:pic>
      <p:sp>
        <p:nvSpPr>
          <p:cNvPr id="7" name="Tekstin taustaväri">
            <a:extLst>
              <a:ext uri="{FF2B5EF4-FFF2-40B4-BE49-F238E27FC236}">
                <a16:creationId xmlns:a16="http://schemas.microsoft.com/office/drawing/2014/main" xmlns="" id="{A061B61F-278B-0143-85FA-9C716E069CE0}"/>
              </a:ext>
            </a:extLst>
          </p:cNvPr>
          <p:cNvSpPr/>
          <p:nvPr/>
        </p:nvSpPr>
        <p:spPr>
          <a:xfrm>
            <a:off x="-1" y="0"/>
            <a:ext cx="607165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xmlns=""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12.2.2019</a:t>
            </a:fld>
            <a:endParaRPr lang="fi-FI" dirty="0"/>
          </a:p>
        </p:txBody>
      </p:sp>
      <p:sp>
        <p:nvSpPr>
          <p:cNvPr id="5" name="Alatunnisteen paikkamerkki 4">
            <a:extLst>
              <a:ext uri="{FF2B5EF4-FFF2-40B4-BE49-F238E27FC236}">
                <a16:creationId xmlns:a16="http://schemas.microsoft.com/office/drawing/2014/main" xmlns=""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xmlns="" id="{21C61264-AAE4-0744-9166-B9DA677B7557}"/>
              </a:ext>
            </a:extLst>
          </p:cNvPr>
          <p:cNvPicPr>
            <a:picLocks noChangeAspect="1"/>
          </p:cNvPicPr>
          <p:nvPr/>
        </p:nvPicPr>
        <p:blipFill>
          <a:blip r:embed="rId4"/>
          <a:stretch>
            <a:fillRect/>
          </a:stretch>
        </p:blipFill>
        <p:spPr>
          <a:xfrm>
            <a:off x="504000" y="504000"/>
            <a:ext cx="2717218" cy="504000"/>
          </a:xfrm>
          <a:prstGeom prst="rect">
            <a:avLst/>
          </a:prstGeom>
        </p:spPr>
      </p:pic>
    </p:spTree>
    <p:extLst>
      <p:ext uri="{BB962C8B-B14F-4D97-AF65-F5344CB8AC3E}">
        <p14:creationId xmlns:p14="http://schemas.microsoft.com/office/powerpoint/2010/main" val="32527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dia_vari_04_vaihdettava_kuva">
    <p:bg>
      <p:bgPr>
        <a:solidFill>
          <a:schemeClr val="accent4"/>
        </a:solidFill>
        <a:effectLst/>
      </p:bgPr>
    </p:bg>
    <p:spTree>
      <p:nvGrpSpPr>
        <p:cNvPr id="1" name=""/>
        <p:cNvGrpSpPr/>
        <p:nvPr/>
      </p:nvGrpSpPr>
      <p:grpSpPr>
        <a:xfrm>
          <a:off x="0" y="0"/>
          <a:ext cx="0" cy="0"/>
          <a:chOff x="0" y="0"/>
          <a:chExt cx="0" cy="0"/>
        </a:xfrm>
      </p:grpSpPr>
      <p:sp>
        <p:nvSpPr>
          <p:cNvPr id="9" name="Kuvan paikkamerkki 11">
            <a:extLst>
              <a:ext uri="{FF2B5EF4-FFF2-40B4-BE49-F238E27FC236}">
                <a16:creationId xmlns:a16="http://schemas.microsoft.com/office/drawing/2014/main" xmlns="" id="{16BD1366-5B4D-0A44-817E-EAB6F9A7E7A3}"/>
              </a:ext>
            </a:extLst>
          </p:cNvPr>
          <p:cNvSpPr>
            <a:spLocks noGrp="1"/>
          </p:cNvSpPr>
          <p:nvPr>
            <p:ph type="pic" sz="quarter" idx="12"/>
          </p:nvPr>
        </p:nvSpPr>
        <p:spPr>
          <a:xfrm>
            <a:off x="6061100" y="0"/>
            <a:ext cx="6130900" cy="6858000"/>
          </a:xfrm>
          <a:pattFill prst="pct90">
            <a:fgClr>
              <a:schemeClr val="accent4"/>
            </a:fgClr>
            <a:bgClr>
              <a:schemeClr val="bg1"/>
            </a:bgClr>
          </a:pattFill>
        </p:spPr>
        <p:txBody>
          <a:bodyPr>
            <a:normAutofit/>
          </a:bodyPr>
          <a:lstStyle>
            <a:lvl1pPr marL="0" indent="0" algn="ctr">
              <a:buNone/>
              <a:defRPr>
                <a:solidFill>
                  <a:schemeClr val="bg1"/>
                </a:solidFill>
              </a:defRPr>
            </a:lvl1pPr>
          </a:lstStyle>
          <a:p>
            <a:r>
              <a:rPr lang="en-US"/>
              <a:t>Click icon to add picture</a:t>
            </a:r>
            <a:endParaRPr lang="fi-FI" dirty="0"/>
          </a:p>
        </p:txBody>
      </p:sp>
      <p:sp>
        <p:nvSpPr>
          <p:cNvPr id="7" name="Tekstin taustaväri">
            <a:extLst>
              <a:ext uri="{FF2B5EF4-FFF2-40B4-BE49-F238E27FC236}">
                <a16:creationId xmlns:a16="http://schemas.microsoft.com/office/drawing/2014/main" xmlns="" id="{A061B61F-278B-0143-85FA-9C716E069CE0}"/>
              </a:ext>
            </a:extLst>
          </p:cNvPr>
          <p:cNvSpPr/>
          <p:nvPr/>
        </p:nvSpPr>
        <p:spPr>
          <a:xfrm>
            <a:off x="-1" y="0"/>
            <a:ext cx="607165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xmlns=""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12.2.2019</a:t>
            </a:fld>
            <a:endParaRPr lang="fi-FI" dirty="0"/>
          </a:p>
        </p:txBody>
      </p:sp>
      <p:sp>
        <p:nvSpPr>
          <p:cNvPr id="5" name="Alatunnisteen paikkamerkki 4">
            <a:extLst>
              <a:ext uri="{FF2B5EF4-FFF2-40B4-BE49-F238E27FC236}">
                <a16:creationId xmlns:a16="http://schemas.microsoft.com/office/drawing/2014/main" xmlns=""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xmlns="" id="{21C61264-AAE4-0744-9166-B9DA677B7557}"/>
              </a:ext>
            </a:extLst>
          </p:cNvPr>
          <p:cNvPicPr>
            <a:picLocks noChangeAspect="1"/>
          </p:cNvPicPr>
          <p:nvPr/>
        </p:nvPicPr>
        <p:blipFill>
          <a:blip r:embed="rId2"/>
          <a:stretch>
            <a:fillRect/>
          </a:stretch>
        </p:blipFill>
        <p:spPr>
          <a:xfrm>
            <a:off x="504000" y="504000"/>
            <a:ext cx="2717218" cy="504000"/>
          </a:xfrm>
          <a:prstGeom prst="rect">
            <a:avLst/>
          </a:prstGeom>
        </p:spPr>
      </p:pic>
    </p:spTree>
    <p:extLst>
      <p:ext uri="{BB962C8B-B14F-4D97-AF65-F5344CB8AC3E}">
        <p14:creationId xmlns:p14="http://schemas.microsoft.com/office/powerpoint/2010/main" val="218011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dia_vari_05">
    <p:bg>
      <p:bgPr>
        <a:solidFill>
          <a:schemeClr val="tx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xmlns="" id="{40F591B0-4E4C-194E-8404-6E35A9F466AA}"/>
              </a:ext>
            </a:extLst>
          </p:cNvPr>
          <p:cNvSpPr/>
          <p:nvPr/>
        </p:nvSpPr>
        <p:spPr>
          <a:xfrm>
            <a:off x="6061100" y="0"/>
            <a:ext cx="6130900" cy="6858000"/>
          </a:xfrm>
          <a:prstGeom prst="rect">
            <a:avLst/>
          </a:prstGeom>
          <a:blipFill dpi="0" rotWithShape="1">
            <a:blip r:embed="rId2"/>
            <a:srcRect/>
            <a:tile tx="6350" ty="-19050" sx="55000" sy="55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atterni">
            <a:extLst>
              <a:ext uri="{FF2B5EF4-FFF2-40B4-BE49-F238E27FC236}">
                <a16:creationId xmlns:a16="http://schemas.microsoft.com/office/drawing/2014/main" xmlns="" id="{4285F6AA-0C7B-D54B-90F5-402BAEDC16B3}"/>
              </a:ext>
            </a:extLst>
          </p:cNvPr>
          <p:cNvPicPr>
            <a:picLocks noChangeAspect="1"/>
          </p:cNvPicPr>
          <p:nvPr/>
        </p:nvPicPr>
        <p:blipFill>
          <a:blip r:embed="rId3"/>
          <a:stretch>
            <a:fillRect/>
          </a:stretch>
        </p:blipFill>
        <p:spPr>
          <a:xfrm>
            <a:off x="6061100" y="0"/>
            <a:ext cx="1619759" cy="6858000"/>
          </a:xfrm>
          <a:prstGeom prst="rect">
            <a:avLst/>
          </a:prstGeom>
        </p:spPr>
      </p:pic>
      <p:sp>
        <p:nvSpPr>
          <p:cNvPr id="7" name="Tekstin taustaväri">
            <a:extLst>
              <a:ext uri="{FF2B5EF4-FFF2-40B4-BE49-F238E27FC236}">
                <a16:creationId xmlns:a16="http://schemas.microsoft.com/office/drawing/2014/main" xmlns="" id="{A061B61F-278B-0143-85FA-9C716E069CE0}"/>
              </a:ext>
            </a:extLst>
          </p:cNvPr>
          <p:cNvSpPr/>
          <p:nvPr/>
        </p:nvSpPr>
        <p:spPr>
          <a:xfrm>
            <a:off x="-1" y="0"/>
            <a:ext cx="607165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xmlns=""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xmlns=""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Päivämäärän paikkamerkki 3">
            <a:extLst>
              <a:ext uri="{FF2B5EF4-FFF2-40B4-BE49-F238E27FC236}">
                <a16:creationId xmlns:a16="http://schemas.microsoft.com/office/drawing/2014/main" xmlns=""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12.2.2019</a:t>
            </a:fld>
            <a:endParaRPr lang="fi-FI" dirty="0"/>
          </a:p>
        </p:txBody>
      </p:sp>
      <p:sp>
        <p:nvSpPr>
          <p:cNvPr id="5" name="Alatunnisteen paikkamerkki 4">
            <a:extLst>
              <a:ext uri="{FF2B5EF4-FFF2-40B4-BE49-F238E27FC236}">
                <a16:creationId xmlns:a16="http://schemas.microsoft.com/office/drawing/2014/main" xmlns=""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xmlns="" id="{21C61264-AAE4-0744-9166-B9DA677B7557}"/>
              </a:ext>
            </a:extLst>
          </p:cNvPr>
          <p:cNvPicPr>
            <a:picLocks noChangeAspect="1"/>
          </p:cNvPicPr>
          <p:nvPr/>
        </p:nvPicPr>
        <p:blipFill>
          <a:blip r:embed="rId4"/>
          <a:stretch>
            <a:fillRect/>
          </a:stretch>
        </p:blipFill>
        <p:spPr>
          <a:xfrm>
            <a:off x="504000" y="504000"/>
            <a:ext cx="2717218" cy="504000"/>
          </a:xfrm>
          <a:prstGeom prst="rect">
            <a:avLst/>
          </a:prstGeom>
        </p:spPr>
      </p:pic>
    </p:spTree>
    <p:extLst>
      <p:ext uri="{BB962C8B-B14F-4D97-AF65-F5344CB8AC3E}">
        <p14:creationId xmlns:p14="http://schemas.microsoft.com/office/powerpoint/2010/main" val="248945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xmlns="" id="{90B6F790-057D-784A-9CB2-979D89E51E27}"/>
              </a:ext>
            </a:extLst>
          </p:cNvPr>
          <p:cNvSpPr>
            <a:spLocks noGrp="1"/>
          </p:cNvSpPr>
          <p:nvPr>
            <p:ph type="title"/>
          </p:nvPr>
        </p:nvSpPr>
        <p:spPr>
          <a:xfrm>
            <a:off x="504000" y="365125"/>
            <a:ext cx="111600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xmlns="" id="{4FCD46ED-2A86-484D-B7D1-49D101183776}"/>
              </a:ext>
            </a:extLst>
          </p:cNvPr>
          <p:cNvSpPr>
            <a:spLocks noGrp="1"/>
          </p:cNvSpPr>
          <p:nvPr>
            <p:ph type="body" idx="1"/>
          </p:nvPr>
        </p:nvSpPr>
        <p:spPr>
          <a:xfrm>
            <a:off x="504000" y="1825625"/>
            <a:ext cx="11160000" cy="4104000"/>
          </a:xfrm>
          <a:prstGeom prst="rect">
            <a:avLst/>
          </a:prstGeom>
        </p:spPr>
        <p:txBody>
          <a:bodyPr vert="horz" lIns="91440" tIns="45720" rIns="91440" bIns="45720" rtlCol="0">
            <a:normAutofit/>
          </a:body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xmlns="" id="{D5F1E16D-A262-DF4D-A3E1-C8A4054B2067}"/>
              </a:ext>
            </a:extLst>
          </p:cNvPr>
          <p:cNvSpPr>
            <a:spLocks noGrp="1"/>
          </p:cNvSpPr>
          <p:nvPr>
            <p:ph type="sldNum" sz="quarter" idx="4"/>
          </p:nvPr>
        </p:nvSpPr>
        <p:spPr>
          <a:xfrm>
            <a:off x="10872000" y="6173475"/>
            <a:ext cx="814137"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3BE8AB2-9B50-D544-A2BB-62673476E5E9}" type="slidenum">
              <a:rPr lang="fi-FI" smtClean="0"/>
              <a:pPr/>
              <a:t>‹#›</a:t>
            </a:fld>
            <a:endParaRPr lang="fi-FI"/>
          </a:p>
        </p:txBody>
      </p:sp>
      <p:pic>
        <p:nvPicPr>
          <p:cNvPr id="10" name="Kuva 9">
            <a:extLst>
              <a:ext uri="{FF2B5EF4-FFF2-40B4-BE49-F238E27FC236}">
                <a16:creationId xmlns:a16="http://schemas.microsoft.com/office/drawing/2014/main" xmlns="" id="{5127E30D-647A-BE42-8CD4-1C75FA6664EB}"/>
              </a:ext>
            </a:extLst>
          </p:cNvPr>
          <p:cNvPicPr>
            <a:picLocks noChangeAspect="1"/>
          </p:cNvPicPr>
          <p:nvPr/>
        </p:nvPicPr>
        <p:blipFill>
          <a:blip r:embed="rId29"/>
          <a:stretch>
            <a:fillRect/>
          </a:stretch>
        </p:blipFill>
        <p:spPr>
          <a:xfrm>
            <a:off x="432000" y="6120000"/>
            <a:ext cx="2329042" cy="432000"/>
          </a:xfrm>
          <a:prstGeom prst="rect">
            <a:avLst/>
          </a:prstGeom>
        </p:spPr>
      </p:pic>
    </p:spTree>
    <p:extLst>
      <p:ext uri="{BB962C8B-B14F-4D97-AF65-F5344CB8AC3E}">
        <p14:creationId xmlns:p14="http://schemas.microsoft.com/office/powerpoint/2010/main" val="376040448"/>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2" r:id="rId3"/>
    <p:sldLayoutId id="2147483677" r:id="rId4"/>
    <p:sldLayoutId id="2147483673" r:id="rId5"/>
    <p:sldLayoutId id="2147483678" r:id="rId6"/>
    <p:sldLayoutId id="2147483674" r:id="rId7"/>
    <p:sldLayoutId id="2147483679" r:id="rId8"/>
    <p:sldLayoutId id="2147483675" r:id="rId9"/>
    <p:sldLayoutId id="2147483680" r:id="rId10"/>
    <p:sldLayoutId id="2147483661" r:id="rId11"/>
    <p:sldLayoutId id="2147483666" r:id="rId12"/>
    <p:sldLayoutId id="2147483667" r:id="rId13"/>
    <p:sldLayoutId id="2147483668" r:id="rId14"/>
    <p:sldLayoutId id="2147483669" r:id="rId15"/>
    <p:sldLayoutId id="2147483660" r:id="rId16"/>
    <p:sldLayoutId id="2147483670" r:id="rId17"/>
    <p:sldLayoutId id="2147483650" r:id="rId18"/>
    <p:sldLayoutId id="2147483652" r:id="rId19"/>
    <p:sldLayoutId id="2147483654" r:id="rId20"/>
    <p:sldLayoutId id="2147483656" r:id="rId21"/>
    <p:sldLayoutId id="2147483657" r:id="rId22"/>
    <p:sldLayoutId id="2147483655" r:id="rId23"/>
    <p:sldLayoutId id="2147483681" r:id="rId24"/>
    <p:sldLayoutId id="2147483658" r:id="rId25"/>
    <p:sldLayoutId id="2147483659" r:id="rId26"/>
    <p:sldLayoutId id="2147483671" r:id="rId27"/>
  </p:sldLayoutIdLst>
  <p:hf sldNum="0"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A12BA29-F416-DE48-B6DA-C71FA877F5AE}"/>
              </a:ext>
            </a:extLst>
          </p:cNvPr>
          <p:cNvSpPr>
            <a:spLocks noGrp="1"/>
          </p:cNvSpPr>
          <p:nvPr>
            <p:ph type="ctrTitle"/>
          </p:nvPr>
        </p:nvSpPr>
        <p:spPr/>
        <p:txBody>
          <a:bodyPr>
            <a:normAutofit fontScale="90000"/>
          </a:bodyPr>
          <a:lstStyle/>
          <a:p>
            <a:r>
              <a:rPr lang="en-GB" dirty="0"/>
              <a:t>Seamless Nowcasting System Development at the Finnish Meteorological </a:t>
            </a:r>
            <a:r>
              <a:rPr lang="en-GB" dirty="0" smtClean="0"/>
              <a:t>Institute (ULJAS)</a:t>
            </a:r>
            <a:r>
              <a:rPr lang="fi-FI" dirty="0" smtClean="0"/>
              <a:t> </a:t>
            </a:r>
            <a:endParaRPr lang="en-GB" dirty="0"/>
          </a:p>
        </p:txBody>
      </p:sp>
      <p:sp>
        <p:nvSpPr>
          <p:cNvPr id="7" name="Subtitle 6">
            <a:extLst>
              <a:ext uri="{FF2B5EF4-FFF2-40B4-BE49-F238E27FC236}">
                <a16:creationId xmlns:a16="http://schemas.microsoft.com/office/drawing/2014/main" xmlns="" id="{E7CB9747-2F75-8241-A1C6-F20EF21D6933}"/>
              </a:ext>
            </a:extLst>
          </p:cNvPr>
          <p:cNvSpPr>
            <a:spLocks noGrp="1"/>
          </p:cNvSpPr>
          <p:nvPr>
            <p:ph type="subTitle" idx="1"/>
          </p:nvPr>
        </p:nvSpPr>
        <p:spPr/>
        <p:txBody>
          <a:bodyPr/>
          <a:lstStyle/>
          <a:p>
            <a:r>
              <a:rPr lang="en-GB" dirty="0"/>
              <a:t>J. Nuottokari, E. </a:t>
            </a:r>
            <a:r>
              <a:rPr lang="en-GB" dirty="0" err="1"/>
              <a:t>Gregow</a:t>
            </a:r>
            <a:r>
              <a:rPr lang="en-GB" dirty="0"/>
              <a:t>, H. </a:t>
            </a:r>
            <a:r>
              <a:rPr lang="en-GB" dirty="0" err="1"/>
              <a:t>Hohti</a:t>
            </a:r>
            <a:r>
              <a:rPr lang="en-GB" dirty="0"/>
              <a:t>, J. </a:t>
            </a:r>
            <a:r>
              <a:rPr lang="en-GB" dirty="0" err="1"/>
              <a:t>Kotro</a:t>
            </a:r>
            <a:r>
              <a:rPr lang="en-GB" dirty="0"/>
              <a:t>, I. </a:t>
            </a:r>
            <a:r>
              <a:rPr lang="en-GB" dirty="0" err="1"/>
              <a:t>Karjalainen</a:t>
            </a:r>
            <a:r>
              <a:rPr lang="en-GB" dirty="0"/>
              <a:t>, J. </a:t>
            </a:r>
            <a:r>
              <a:rPr lang="en-GB" dirty="0" err="1"/>
              <a:t>Ylhäisi</a:t>
            </a:r>
            <a:r>
              <a:rPr lang="en-GB" dirty="0"/>
              <a:t>, L. </a:t>
            </a:r>
            <a:r>
              <a:rPr lang="en-GB" dirty="0" err="1"/>
              <a:t>Hieta</a:t>
            </a:r>
            <a:r>
              <a:rPr lang="en-GB" dirty="0"/>
              <a:t>, M. </a:t>
            </a:r>
            <a:r>
              <a:rPr lang="en-GB" dirty="0" err="1"/>
              <a:t>Partio</a:t>
            </a:r>
            <a:r>
              <a:rPr lang="en-GB" dirty="0"/>
              <a:t> &amp; J. </a:t>
            </a:r>
            <a:r>
              <a:rPr lang="en-GB" dirty="0" err="1"/>
              <a:t>Karjalainen</a:t>
            </a:r>
            <a:endParaRPr lang="en-GB" dirty="0"/>
          </a:p>
        </p:txBody>
      </p:sp>
      <p:sp>
        <p:nvSpPr>
          <p:cNvPr id="4" name="Date Placeholder 3">
            <a:extLst>
              <a:ext uri="{FF2B5EF4-FFF2-40B4-BE49-F238E27FC236}">
                <a16:creationId xmlns:a16="http://schemas.microsoft.com/office/drawing/2014/main" xmlns="" id="{7A676145-336F-B441-8953-0FD504E97F20}"/>
              </a:ext>
            </a:extLst>
          </p:cNvPr>
          <p:cNvSpPr>
            <a:spLocks noGrp="1"/>
          </p:cNvSpPr>
          <p:nvPr>
            <p:ph type="dt" sz="half" idx="10"/>
          </p:nvPr>
        </p:nvSpPr>
        <p:spPr/>
        <p:txBody>
          <a:bodyPr/>
          <a:lstStyle/>
          <a:p>
            <a:fld id="{6A167487-54D6-EC42-84F0-257FE4D1A122}" type="datetime1">
              <a:rPr lang="fi-FI" smtClean="0"/>
              <a:t>12.2.2019</a:t>
            </a:fld>
            <a:endParaRPr lang="fi-FI" dirty="0"/>
          </a:p>
        </p:txBody>
      </p:sp>
      <p:sp>
        <p:nvSpPr>
          <p:cNvPr id="5" name="Footer Placeholder 4">
            <a:extLst>
              <a:ext uri="{FF2B5EF4-FFF2-40B4-BE49-F238E27FC236}">
                <a16:creationId xmlns:a16="http://schemas.microsoft.com/office/drawing/2014/main" xmlns="" id="{5B06E621-E0EF-9046-93EC-3CF439329334}"/>
              </a:ext>
            </a:extLst>
          </p:cNvPr>
          <p:cNvSpPr>
            <a:spLocks noGrp="1"/>
          </p:cNvSpPr>
          <p:nvPr>
            <p:ph type="ftr" sz="quarter" idx="11"/>
          </p:nvPr>
        </p:nvSpPr>
        <p:spPr>
          <a:xfrm>
            <a:off x="1609200" y="6026739"/>
            <a:ext cx="3688014" cy="365125"/>
          </a:xfrm>
        </p:spPr>
        <p:txBody>
          <a:bodyPr/>
          <a:lstStyle/>
          <a:p>
            <a:r>
              <a:rPr lang="fi-FI" dirty="0"/>
              <a:t>Jaakko </a:t>
            </a:r>
            <a:r>
              <a:rPr lang="fi-FI" dirty="0" smtClean="0"/>
              <a:t>Nuottokari and Jarkko Hirvonen</a:t>
            </a:r>
            <a:endParaRPr lang="fi-FI" dirty="0"/>
          </a:p>
        </p:txBody>
      </p:sp>
    </p:spTree>
    <p:extLst>
      <p:ext uri="{BB962C8B-B14F-4D97-AF65-F5344CB8AC3E}">
        <p14:creationId xmlns:p14="http://schemas.microsoft.com/office/powerpoint/2010/main" val="3704158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97E39-6105-454F-B462-1BCA2627CBDA}"/>
              </a:ext>
            </a:extLst>
          </p:cNvPr>
          <p:cNvSpPr>
            <a:spLocks noGrp="1"/>
          </p:cNvSpPr>
          <p:nvPr>
            <p:ph type="title"/>
          </p:nvPr>
        </p:nvSpPr>
        <p:spPr>
          <a:xfrm>
            <a:off x="504000" y="365125"/>
            <a:ext cx="9720000" cy="1852418"/>
          </a:xfrm>
        </p:spPr>
        <p:txBody>
          <a:bodyPr>
            <a:noAutofit/>
          </a:bodyPr>
          <a:lstStyle/>
          <a:p>
            <a:r>
              <a:rPr lang="en-GB" sz="3000" dirty="0"/>
              <a:t>WP4 Implement satellite-based nowcast methods</a:t>
            </a:r>
          </a:p>
        </p:txBody>
      </p:sp>
      <p:sp>
        <p:nvSpPr>
          <p:cNvPr id="3" name="Content Placeholder 2">
            <a:extLst>
              <a:ext uri="{FF2B5EF4-FFF2-40B4-BE49-F238E27FC236}">
                <a16:creationId xmlns:a16="http://schemas.microsoft.com/office/drawing/2014/main" xmlns="" id="{6FBAD3F4-82CE-1E49-B00A-3C9A4BADE5C2}"/>
              </a:ext>
            </a:extLst>
          </p:cNvPr>
          <p:cNvSpPr>
            <a:spLocks noGrp="1"/>
          </p:cNvSpPr>
          <p:nvPr>
            <p:ph idx="1"/>
          </p:nvPr>
        </p:nvSpPr>
        <p:spPr>
          <a:xfrm>
            <a:off x="504000" y="2407919"/>
            <a:ext cx="9720000" cy="3521705"/>
          </a:xfrm>
        </p:spPr>
        <p:txBody>
          <a:bodyPr/>
          <a:lstStyle/>
          <a:p>
            <a:pPr marL="914400" lvl="1" indent="-457200">
              <a:buFont typeface="+mj-lt"/>
              <a:buAutoNum type="arabicPeriod"/>
            </a:pPr>
            <a:r>
              <a:rPr lang="en-GB" dirty="0"/>
              <a:t>Reliability analysis for </a:t>
            </a:r>
            <a:r>
              <a:rPr lang="en-GB" dirty="0" smtClean="0"/>
              <a:t>meteorological </a:t>
            </a:r>
            <a:r>
              <a:rPr lang="en-GB" dirty="0" smtClean="0"/>
              <a:t>variables</a:t>
            </a:r>
            <a:r>
              <a:rPr lang="en-GB" dirty="0" smtClean="0"/>
              <a:t> </a:t>
            </a:r>
            <a:r>
              <a:rPr lang="en-GB" dirty="0"/>
              <a:t>generated from satellite sources</a:t>
            </a:r>
          </a:p>
          <a:p>
            <a:pPr marL="914400" lvl="1" indent="-457200">
              <a:buFont typeface="+mj-lt"/>
              <a:buAutoNum type="arabicPeriod"/>
            </a:pPr>
            <a:r>
              <a:rPr lang="en-GB" dirty="0"/>
              <a:t>Development of file conversions</a:t>
            </a:r>
          </a:p>
          <a:p>
            <a:pPr marL="914400" lvl="1" indent="-457200">
              <a:buFont typeface="+mj-lt"/>
              <a:buAutoNum type="arabicPeriod"/>
            </a:pPr>
            <a:r>
              <a:rPr lang="en-GB" dirty="0"/>
              <a:t>Operational satellite nowcast production</a:t>
            </a:r>
          </a:p>
          <a:p>
            <a:pPr marL="914400" lvl="1" indent="-457200">
              <a:buFont typeface="+mj-lt"/>
              <a:buAutoNum type="arabicPeriod"/>
            </a:pPr>
            <a:r>
              <a:rPr lang="en-GB" dirty="0"/>
              <a:t>Verification </a:t>
            </a:r>
          </a:p>
        </p:txBody>
      </p:sp>
      <p:sp>
        <p:nvSpPr>
          <p:cNvPr id="4" name="Slide Number Placeholder 3">
            <a:extLst>
              <a:ext uri="{FF2B5EF4-FFF2-40B4-BE49-F238E27FC236}">
                <a16:creationId xmlns:a16="http://schemas.microsoft.com/office/drawing/2014/main" xmlns="" id="{13407EF0-1632-7F4A-B1CC-90D9A1832E85}"/>
              </a:ext>
            </a:extLst>
          </p:cNvPr>
          <p:cNvSpPr>
            <a:spLocks noGrp="1"/>
          </p:cNvSpPr>
          <p:nvPr>
            <p:ph type="sldNum" sz="quarter" idx="12"/>
          </p:nvPr>
        </p:nvSpPr>
        <p:spPr/>
        <p:txBody>
          <a:bodyPr/>
          <a:lstStyle/>
          <a:p>
            <a:fld id="{13BE8AB2-9B50-D544-A2BB-62673476E5E9}" type="slidenum">
              <a:rPr lang="fi-FI" smtClean="0"/>
              <a:t>10</a:t>
            </a:fld>
            <a:endParaRPr lang="fi-FI" dirty="0"/>
          </a:p>
        </p:txBody>
      </p:sp>
    </p:spTree>
    <p:extLst>
      <p:ext uri="{BB962C8B-B14F-4D97-AF65-F5344CB8AC3E}">
        <p14:creationId xmlns:p14="http://schemas.microsoft.com/office/powerpoint/2010/main" val="2336166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97E39-6105-454F-B462-1BCA2627CBDA}"/>
              </a:ext>
            </a:extLst>
          </p:cNvPr>
          <p:cNvSpPr>
            <a:spLocks noGrp="1"/>
          </p:cNvSpPr>
          <p:nvPr>
            <p:ph type="title"/>
          </p:nvPr>
        </p:nvSpPr>
        <p:spPr>
          <a:xfrm>
            <a:off x="504000" y="365125"/>
            <a:ext cx="9720000" cy="1852418"/>
          </a:xfrm>
        </p:spPr>
        <p:txBody>
          <a:bodyPr>
            <a:noAutofit/>
          </a:bodyPr>
          <a:lstStyle/>
          <a:p>
            <a:r>
              <a:rPr lang="en-GB" sz="3000" dirty="0"/>
              <a:t>WP5 Development and implementation of the MetCoOp HARMONIE-Nowcast (MNWC) model</a:t>
            </a:r>
          </a:p>
        </p:txBody>
      </p:sp>
      <p:sp>
        <p:nvSpPr>
          <p:cNvPr id="3" name="Content Placeholder 2">
            <a:extLst>
              <a:ext uri="{FF2B5EF4-FFF2-40B4-BE49-F238E27FC236}">
                <a16:creationId xmlns:a16="http://schemas.microsoft.com/office/drawing/2014/main" xmlns="" id="{6FBAD3F4-82CE-1E49-B00A-3C9A4BADE5C2}"/>
              </a:ext>
            </a:extLst>
          </p:cNvPr>
          <p:cNvSpPr>
            <a:spLocks noGrp="1"/>
          </p:cNvSpPr>
          <p:nvPr>
            <p:ph idx="1"/>
          </p:nvPr>
        </p:nvSpPr>
        <p:spPr>
          <a:xfrm>
            <a:off x="504000" y="2407919"/>
            <a:ext cx="9720000" cy="3521705"/>
          </a:xfrm>
        </p:spPr>
        <p:txBody>
          <a:bodyPr/>
          <a:lstStyle/>
          <a:p>
            <a:pPr marL="914400" lvl="1" indent="-457200">
              <a:buFont typeface="+mj-lt"/>
              <a:buAutoNum type="arabicPeriod"/>
            </a:pPr>
            <a:r>
              <a:rPr lang="en-GB" dirty="0"/>
              <a:t>MetCoOp HARMONIE-Nowcast model development</a:t>
            </a:r>
          </a:p>
          <a:p>
            <a:pPr marL="914400" lvl="1" indent="-457200">
              <a:buFont typeface="+mj-lt"/>
              <a:buAutoNum type="arabicPeriod"/>
            </a:pPr>
            <a:r>
              <a:rPr lang="en-GB" dirty="0"/>
              <a:t>Implement MNWC cloud correction and analysis method</a:t>
            </a:r>
          </a:p>
          <a:p>
            <a:pPr marL="914400" lvl="1" indent="-457200">
              <a:buFont typeface="+mj-lt"/>
              <a:buAutoNum type="arabicPeriod"/>
            </a:pPr>
            <a:r>
              <a:rPr lang="en-GB" dirty="0"/>
              <a:t>Improvements in the MNWC data assimilation methods</a:t>
            </a:r>
          </a:p>
          <a:p>
            <a:pPr marL="914400" lvl="1" indent="-457200">
              <a:buFont typeface="+mj-lt"/>
              <a:buAutoNum type="arabicPeriod"/>
            </a:pPr>
            <a:r>
              <a:rPr lang="en-GB" dirty="0"/>
              <a:t>Verification of model output</a:t>
            </a:r>
          </a:p>
        </p:txBody>
      </p:sp>
      <p:sp>
        <p:nvSpPr>
          <p:cNvPr id="4" name="Slide Number Placeholder 3">
            <a:extLst>
              <a:ext uri="{FF2B5EF4-FFF2-40B4-BE49-F238E27FC236}">
                <a16:creationId xmlns:a16="http://schemas.microsoft.com/office/drawing/2014/main" xmlns="" id="{13407EF0-1632-7F4A-B1CC-90D9A1832E85}"/>
              </a:ext>
            </a:extLst>
          </p:cNvPr>
          <p:cNvSpPr>
            <a:spLocks noGrp="1"/>
          </p:cNvSpPr>
          <p:nvPr>
            <p:ph type="sldNum" sz="quarter" idx="12"/>
          </p:nvPr>
        </p:nvSpPr>
        <p:spPr/>
        <p:txBody>
          <a:bodyPr/>
          <a:lstStyle/>
          <a:p>
            <a:fld id="{13BE8AB2-9B50-D544-A2BB-62673476E5E9}" type="slidenum">
              <a:rPr lang="fi-FI" smtClean="0"/>
              <a:t>11</a:t>
            </a:fld>
            <a:endParaRPr lang="fi-FI" dirty="0"/>
          </a:p>
        </p:txBody>
      </p:sp>
    </p:spTree>
    <p:extLst>
      <p:ext uri="{BB962C8B-B14F-4D97-AF65-F5344CB8AC3E}">
        <p14:creationId xmlns:p14="http://schemas.microsoft.com/office/powerpoint/2010/main" val="3843420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97E39-6105-454F-B462-1BCA2627CBDA}"/>
              </a:ext>
            </a:extLst>
          </p:cNvPr>
          <p:cNvSpPr>
            <a:spLocks noGrp="1"/>
          </p:cNvSpPr>
          <p:nvPr>
            <p:ph type="title"/>
          </p:nvPr>
        </p:nvSpPr>
        <p:spPr>
          <a:xfrm>
            <a:off x="504000" y="365125"/>
            <a:ext cx="9720000" cy="1852418"/>
          </a:xfrm>
        </p:spPr>
        <p:txBody>
          <a:bodyPr>
            <a:noAutofit/>
          </a:bodyPr>
          <a:lstStyle/>
          <a:p>
            <a:r>
              <a:rPr lang="en-GB" sz="3000" dirty="0"/>
              <a:t>WP6 Observation and model data blend and quality assurance</a:t>
            </a:r>
          </a:p>
        </p:txBody>
      </p:sp>
      <p:sp>
        <p:nvSpPr>
          <p:cNvPr id="3" name="Content Placeholder 2">
            <a:extLst>
              <a:ext uri="{FF2B5EF4-FFF2-40B4-BE49-F238E27FC236}">
                <a16:creationId xmlns:a16="http://schemas.microsoft.com/office/drawing/2014/main" xmlns="" id="{6FBAD3F4-82CE-1E49-B00A-3C9A4BADE5C2}"/>
              </a:ext>
            </a:extLst>
          </p:cNvPr>
          <p:cNvSpPr>
            <a:spLocks noGrp="1"/>
          </p:cNvSpPr>
          <p:nvPr>
            <p:ph idx="1"/>
          </p:nvPr>
        </p:nvSpPr>
        <p:spPr>
          <a:xfrm>
            <a:off x="504000" y="2407919"/>
            <a:ext cx="9720000" cy="3521705"/>
          </a:xfrm>
        </p:spPr>
        <p:txBody>
          <a:bodyPr/>
          <a:lstStyle/>
          <a:p>
            <a:pPr marL="914400" lvl="1" indent="-457200">
              <a:buFont typeface="+mj-lt"/>
              <a:buAutoNum type="arabicPeriod"/>
            </a:pPr>
            <a:r>
              <a:rPr lang="en-GB" dirty="0"/>
              <a:t>Development of blending algorithms and operational implementation</a:t>
            </a:r>
          </a:p>
          <a:p>
            <a:pPr marL="914400" lvl="1" indent="-457200">
              <a:buFont typeface="+mj-lt"/>
              <a:buAutoNum type="arabicPeriod"/>
            </a:pPr>
            <a:r>
              <a:rPr lang="en-GB" dirty="0"/>
              <a:t>Seamless blend of different temporal forecasts from 0h to </a:t>
            </a:r>
            <a:r>
              <a:rPr lang="en-GB" dirty="0"/>
              <a:t>3</a:t>
            </a:r>
            <a:r>
              <a:rPr lang="en-GB" dirty="0" smtClean="0"/>
              <a:t>d</a:t>
            </a:r>
            <a:endParaRPr lang="en-GB" dirty="0"/>
          </a:p>
          <a:p>
            <a:pPr marL="914400" lvl="1" indent="-457200">
              <a:buFont typeface="+mj-lt"/>
              <a:buAutoNum type="arabicPeriod"/>
            </a:pPr>
            <a:r>
              <a:rPr lang="en-GB" dirty="0"/>
              <a:t>Quality assurance of interdependencies between meteorological </a:t>
            </a:r>
            <a:r>
              <a:rPr lang="en-GB" dirty="0" smtClean="0"/>
              <a:t>variables</a:t>
            </a:r>
            <a:endParaRPr lang="en-GB" dirty="0"/>
          </a:p>
          <a:p>
            <a:pPr marL="914400" lvl="1" indent="-457200">
              <a:buFont typeface="+mj-lt"/>
              <a:buAutoNum type="arabicPeriod"/>
            </a:pPr>
            <a:r>
              <a:rPr lang="en-GB" dirty="0"/>
              <a:t>Verification</a:t>
            </a:r>
          </a:p>
        </p:txBody>
      </p:sp>
      <p:sp>
        <p:nvSpPr>
          <p:cNvPr id="4" name="Slide Number Placeholder 3">
            <a:extLst>
              <a:ext uri="{FF2B5EF4-FFF2-40B4-BE49-F238E27FC236}">
                <a16:creationId xmlns:a16="http://schemas.microsoft.com/office/drawing/2014/main" xmlns="" id="{13407EF0-1632-7F4A-B1CC-90D9A1832E85}"/>
              </a:ext>
            </a:extLst>
          </p:cNvPr>
          <p:cNvSpPr>
            <a:spLocks noGrp="1"/>
          </p:cNvSpPr>
          <p:nvPr>
            <p:ph type="sldNum" sz="quarter" idx="12"/>
          </p:nvPr>
        </p:nvSpPr>
        <p:spPr/>
        <p:txBody>
          <a:bodyPr/>
          <a:lstStyle/>
          <a:p>
            <a:fld id="{13BE8AB2-9B50-D544-A2BB-62673476E5E9}" type="slidenum">
              <a:rPr lang="fi-FI" smtClean="0"/>
              <a:t>12</a:t>
            </a:fld>
            <a:endParaRPr lang="fi-FI" dirty="0"/>
          </a:p>
        </p:txBody>
      </p:sp>
    </p:spTree>
    <p:extLst>
      <p:ext uri="{BB962C8B-B14F-4D97-AF65-F5344CB8AC3E}">
        <p14:creationId xmlns:p14="http://schemas.microsoft.com/office/powerpoint/2010/main" val="960783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97E39-6105-454F-B462-1BCA2627CBDA}"/>
              </a:ext>
            </a:extLst>
          </p:cNvPr>
          <p:cNvSpPr>
            <a:spLocks noGrp="1"/>
          </p:cNvSpPr>
          <p:nvPr>
            <p:ph type="title"/>
          </p:nvPr>
        </p:nvSpPr>
        <p:spPr>
          <a:xfrm>
            <a:off x="503999" y="290325"/>
            <a:ext cx="4570921" cy="1600200"/>
          </a:xfrm>
        </p:spPr>
        <p:txBody>
          <a:bodyPr>
            <a:noAutofit/>
          </a:bodyPr>
          <a:lstStyle/>
          <a:p>
            <a:r>
              <a:rPr lang="en-GB" sz="3000" dirty="0"/>
              <a:t>WP7 Production system development</a:t>
            </a:r>
          </a:p>
        </p:txBody>
      </p:sp>
      <p:sp>
        <p:nvSpPr>
          <p:cNvPr id="3" name="Content Placeholder 2">
            <a:extLst>
              <a:ext uri="{FF2B5EF4-FFF2-40B4-BE49-F238E27FC236}">
                <a16:creationId xmlns:a16="http://schemas.microsoft.com/office/drawing/2014/main" xmlns="" id="{6FBAD3F4-82CE-1E49-B00A-3C9A4BADE5C2}"/>
              </a:ext>
            </a:extLst>
          </p:cNvPr>
          <p:cNvSpPr>
            <a:spLocks noGrp="1"/>
          </p:cNvSpPr>
          <p:nvPr>
            <p:ph type="body" sz="half" idx="2"/>
          </p:nvPr>
        </p:nvSpPr>
        <p:spPr/>
        <p:txBody>
          <a:bodyPr>
            <a:noAutofit/>
          </a:bodyPr>
          <a:lstStyle/>
          <a:p>
            <a:pPr marL="914400" lvl="1" indent="-457200">
              <a:buFont typeface="+mj-lt"/>
              <a:buAutoNum type="arabicPeriod"/>
            </a:pPr>
            <a:r>
              <a:rPr lang="en-GB" sz="1900" dirty="0"/>
              <a:t>Operational implementation of data fusion in the real-time database</a:t>
            </a:r>
          </a:p>
          <a:p>
            <a:pPr marL="914400" lvl="1" indent="-457200">
              <a:buFont typeface="+mj-lt"/>
              <a:buAutoNum type="arabicPeriod"/>
            </a:pPr>
            <a:r>
              <a:rPr lang="en-GB" sz="1900" dirty="0"/>
              <a:t>GRIB support to FMI SmartMet Server</a:t>
            </a:r>
          </a:p>
          <a:p>
            <a:pPr marL="914400" lvl="1" indent="-457200">
              <a:buFont typeface="+mj-lt"/>
              <a:buAutoNum type="arabicPeriod"/>
            </a:pPr>
            <a:r>
              <a:rPr lang="en-GB" sz="1900" dirty="0"/>
              <a:t>Modification of models to use blended data</a:t>
            </a:r>
          </a:p>
          <a:p>
            <a:pPr marL="914400" lvl="1" indent="-457200">
              <a:buFont typeface="+mj-lt"/>
              <a:buAutoNum type="arabicPeriod"/>
            </a:pPr>
            <a:r>
              <a:rPr lang="en-GB" sz="1900" dirty="0"/>
              <a:t>Modification of production to generate products from blended data</a:t>
            </a:r>
          </a:p>
          <a:p>
            <a:pPr marL="914400" lvl="1" indent="-457200">
              <a:buFont typeface="+mj-lt"/>
              <a:buAutoNum type="arabicPeriod"/>
            </a:pPr>
            <a:r>
              <a:rPr lang="en-GB" sz="1900" dirty="0"/>
              <a:t>Implementation of nowcast data to forecaster workstations</a:t>
            </a:r>
          </a:p>
          <a:p>
            <a:pPr marL="914400" lvl="1" indent="-457200">
              <a:buFont typeface="+mj-lt"/>
              <a:buAutoNum type="arabicPeriod"/>
            </a:pPr>
            <a:r>
              <a:rPr lang="en-GB" sz="1900" dirty="0"/>
              <a:t>Quality control and assurance</a:t>
            </a:r>
          </a:p>
        </p:txBody>
      </p:sp>
      <p:sp>
        <p:nvSpPr>
          <p:cNvPr id="4" name="Slide Number Placeholder 3">
            <a:extLst>
              <a:ext uri="{FF2B5EF4-FFF2-40B4-BE49-F238E27FC236}">
                <a16:creationId xmlns:a16="http://schemas.microsoft.com/office/drawing/2014/main" xmlns="" id="{13407EF0-1632-7F4A-B1CC-90D9A1832E85}"/>
              </a:ext>
            </a:extLst>
          </p:cNvPr>
          <p:cNvSpPr>
            <a:spLocks noGrp="1"/>
          </p:cNvSpPr>
          <p:nvPr>
            <p:ph type="sldNum" sz="quarter" idx="12"/>
          </p:nvPr>
        </p:nvSpPr>
        <p:spPr/>
        <p:txBody>
          <a:bodyPr/>
          <a:lstStyle/>
          <a:p>
            <a:fld id="{13BE8AB2-9B50-D544-A2BB-62673476E5E9}" type="slidenum">
              <a:rPr lang="fi-FI" smtClean="0"/>
              <a:t>13</a:t>
            </a:fld>
            <a:endParaRPr lang="fi-FI" dirty="0"/>
          </a:p>
        </p:txBody>
      </p:sp>
      <p:pic>
        <p:nvPicPr>
          <p:cNvPr id="7" name="Picture Placeholder 6" descr="A screenshot of a social media post&#10;&#10;Description automatically generated">
            <a:extLst>
              <a:ext uri="{FF2B5EF4-FFF2-40B4-BE49-F238E27FC236}">
                <a16:creationId xmlns:a16="http://schemas.microsoft.com/office/drawing/2014/main" xmlns="" id="{D7AB014A-DDBA-3142-95F9-7631FB53ACB2}"/>
              </a:ext>
            </a:extLst>
          </p:cNvPr>
          <p:cNvPicPr>
            <a:picLocks noGrp="1" noChangeAspect="1"/>
          </p:cNvPicPr>
          <p:nvPr>
            <p:ph type="pic" sz="quarter" idx="14"/>
          </p:nvPr>
        </p:nvPicPr>
        <p:blipFill rotWithShape="1">
          <a:blip r:embed="rId3"/>
          <a:srcRect t="-137" r="-2" b="-5651"/>
          <a:stretch/>
        </p:blipFill>
        <p:spPr>
          <a:xfrm>
            <a:off x="5543998" y="1127761"/>
            <a:ext cx="6648001" cy="5045714"/>
          </a:xfrm>
        </p:spPr>
      </p:pic>
    </p:spTree>
    <p:extLst>
      <p:ext uri="{BB962C8B-B14F-4D97-AF65-F5344CB8AC3E}">
        <p14:creationId xmlns:p14="http://schemas.microsoft.com/office/powerpoint/2010/main" val="377491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97E39-6105-454F-B462-1BCA2627CBDA}"/>
              </a:ext>
            </a:extLst>
          </p:cNvPr>
          <p:cNvSpPr>
            <a:spLocks noGrp="1"/>
          </p:cNvSpPr>
          <p:nvPr>
            <p:ph type="title"/>
          </p:nvPr>
        </p:nvSpPr>
        <p:spPr>
          <a:xfrm>
            <a:off x="504000" y="365125"/>
            <a:ext cx="9720000" cy="1852418"/>
          </a:xfrm>
        </p:spPr>
        <p:txBody>
          <a:bodyPr>
            <a:noAutofit/>
          </a:bodyPr>
          <a:lstStyle/>
          <a:p>
            <a:r>
              <a:rPr lang="en-GB" sz="3000" dirty="0"/>
              <a:t>WP8 Collection and quality control of crowdsourced weather data</a:t>
            </a:r>
          </a:p>
        </p:txBody>
      </p:sp>
      <p:sp>
        <p:nvSpPr>
          <p:cNvPr id="3" name="Content Placeholder 2">
            <a:extLst>
              <a:ext uri="{FF2B5EF4-FFF2-40B4-BE49-F238E27FC236}">
                <a16:creationId xmlns:a16="http://schemas.microsoft.com/office/drawing/2014/main" xmlns="" id="{6FBAD3F4-82CE-1E49-B00A-3C9A4BADE5C2}"/>
              </a:ext>
            </a:extLst>
          </p:cNvPr>
          <p:cNvSpPr>
            <a:spLocks noGrp="1"/>
          </p:cNvSpPr>
          <p:nvPr>
            <p:ph idx="1"/>
          </p:nvPr>
        </p:nvSpPr>
        <p:spPr>
          <a:xfrm>
            <a:off x="504000" y="2407919"/>
            <a:ext cx="9720000" cy="3521705"/>
          </a:xfrm>
        </p:spPr>
        <p:txBody>
          <a:bodyPr/>
          <a:lstStyle/>
          <a:p>
            <a:pPr marL="914400" lvl="1" indent="-457200">
              <a:buFont typeface="+mj-lt"/>
              <a:buAutoNum type="arabicPeriod"/>
            </a:pPr>
            <a:r>
              <a:rPr lang="en-GB" dirty="0"/>
              <a:t>Collection of observations from </a:t>
            </a:r>
            <a:r>
              <a:rPr lang="en-GB" dirty="0" err="1"/>
              <a:t>NetAtmo</a:t>
            </a:r>
            <a:r>
              <a:rPr lang="en-GB" dirty="0"/>
              <a:t> stations</a:t>
            </a:r>
          </a:p>
          <a:p>
            <a:pPr marL="914400" lvl="1" indent="-457200">
              <a:buFont typeface="+mj-lt"/>
              <a:buAutoNum type="arabicPeriod"/>
            </a:pPr>
            <a:r>
              <a:rPr lang="en-GB" dirty="0"/>
              <a:t>Implement quality control based on </a:t>
            </a:r>
            <a:r>
              <a:rPr lang="en-GB" dirty="0" err="1"/>
              <a:t>MET.no</a:t>
            </a:r>
            <a:r>
              <a:rPr lang="en-GB" dirty="0"/>
              <a:t> TITAN software</a:t>
            </a:r>
          </a:p>
          <a:p>
            <a:pPr marL="914400" lvl="1" indent="-457200">
              <a:buFont typeface="+mj-lt"/>
              <a:buAutoNum type="arabicPeriod"/>
            </a:pPr>
            <a:r>
              <a:rPr lang="en-GB" dirty="0"/>
              <a:t>Development of quality control algorithms for FMI data sources</a:t>
            </a:r>
          </a:p>
        </p:txBody>
      </p:sp>
      <p:sp>
        <p:nvSpPr>
          <p:cNvPr id="4" name="Slide Number Placeholder 3">
            <a:extLst>
              <a:ext uri="{FF2B5EF4-FFF2-40B4-BE49-F238E27FC236}">
                <a16:creationId xmlns:a16="http://schemas.microsoft.com/office/drawing/2014/main" xmlns="" id="{13407EF0-1632-7F4A-B1CC-90D9A1832E85}"/>
              </a:ext>
            </a:extLst>
          </p:cNvPr>
          <p:cNvSpPr>
            <a:spLocks noGrp="1"/>
          </p:cNvSpPr>
          <p:nvPr>
            <p:ph type="sldNum" sz="quarter" idx="12"/>
          </p:nvPr>
        </p:nvSpPr>
        <p:spPr/>
        <p:txBody>
          <a:bodyPr/>
          <a:lstStyle/>
          <a:p>
            <a:fld id="{13BE8AB2-9B50-D544-A2BB-62673476E5E9}" type="slidenum">
              <a:rPr lang="fi-FI" smtClean="0"/>
              <a:t>14</a:t>
            </a:fld>
            <a:endParaRPr lang="fi-FI" dirty="0"/>
          </a:p>
        </p:txBody>
      </p:sp>
    </p:spTree>
    <p:extLst>
      <p:ext uri="{BB962C8B-B14F-4D97-AF65-F5344CB8AC3E}">
        <p14:creationId xmlns:p14="http://schemas.microsoft.com/office/powerpoint/2010/main" val="755647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44BBD-240B-8C43-95E6-D868D2555631}"/>
              </a:ext>
            </a:extLst>
          </p:cNvPr>
          <p:cNvSpPr>
            <a:spLocks noGrp="1"/>
          </p:cNvSpPr>
          <p:nvPr>
            <p:ph type="title"/>
          </p:nvPr>
        </p:nvSpPr>
        <p:spPr/>
        <p:txBody>
          <a:bodyPr/>
          <a:lstStyle/>
          <a:p>
            <a:r>
              <a:rPr lang="en-GB" dirty="0" smtClean="0"/>
              <a:t>WP1 </a:t>
            </a:r>
            <a:r>
              <a:rPr lang="en-GB" dirty="0" smtClean="0"/>
              <a:t>Radar </a:t>
            </a:r>
            <a:r>
              <a:rPr lang="en-GB" dirty="0" smtClean="0"/>
              <a:t>extrapolated </a:t>
            </a:r>
            <a:r>
              <a:rPr lang="en-GB" dirty="0" err="1" smtClean="0"/>
              <a:t>nowcast</a:t>
            </a:r>
            <a:endParaRPr lang="en-GB" dirty="0"/>
          </a:p>
        </p:txBody>
      </p:sp>
      <p:sp>
        <p:nvSpPr>
          <p:cNvPr id="3" name="Content Placeholder 2">
            <a:extLst>
              <a:ext uri="{FF2B5EF4-FFF2-40B4-BE49-F238E27FC236}">
                <a16:creationId xmlns:a16="http://schemas.microsoft.com/office/drawing/2014/main" xmlns="" id="{F4B3D4AF-0211-5E43-BF93-5A01B9A7C64A}"/>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xmlns="" id="{1CE893A0-C744-0140-9AB9-C9E2A4C09146}"/>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GB" sz="2000" dirty="0" smtClean="0"/>
              <a:t>Domain: as in image</a:t>
            </a:r>
          </a:p>
          <a:p>
            <a:pPr marL="285750" indent="-285750">
              <a:buFont typeface="Arial" panose="020B0604020202020204" pitchFamily="34" charset="0"/>
              <a:buChar char="•"/>
            </a:pPr>
            <a:r>
              <a:rPr lang="en-GB" sz="2000" dirty="0" smtClean="0"/>
              <a:t>Timescale: 0-2 h</a:t>
            </a:r>
            <a:endParaRPr lang="en-GB" sz="2000" dirty="0"/>
          </a:p>
        </p:txBody>
      </p:sp>
      <p:sp>
        <p:nvSpPr>
          <p:cNvPr id="5" name="Slide Number Placeholder 4">
            <a:extLst>
              <a:ext uri="{FF2B5EF4-FFF2-40B4-BE49-F238E27FC236}">
                <a16:creationId xmlns:a16="http://schemas.microsoft.com/office/drawing/2014/main" xmlns="" id="{900875CF-5509-A24C-9FC8-2F23BC532D36}"/>
              </a:ext>
            </a:extLst>
          </p:cNvPr>
          <p:cNvSpPr>
            <a:spLocks noGrp="1"/>
          </p:cNvSpPr>
          <p:nvPr>
            <p:ph type="sldNum" sz="quarter" idx="12"/>
          </p:nvPr>
        </p:nvSpPr>
        <p:spPr/>
        <p:txBody>
          <a:bodyPr/>
          <a:lstStyle/>
          <a:p>
            <a:fld id="{13BE8AB2-9B50-D544-A2BB-62673476E5E9}" type="slidenum">
              <a:rPr lang="fi-FI" smtClean="0"/>
              <a:t>15</a:t>
            </a:fld>
            <a:endParaRPr lang="fi-FI"/>
          </a:p>
        </p:txBody>
      </p:sp>
      <p:pic>
        <p:nvPicPr>
          <p:cNvPr id="6" name="Picture 5">
            <a:extLst>
              <a:ext uri="{FF2B5EF4-FFF2-40B4-BE49-F238E27FC236}">
                <a16:creationId xmlns:a16="http://schemas.microsoft.com/office/drawing/2014/main" xmlns="" id="{0AAFCD46-24CD-5340-8C4D-B54B8DDEC57E}"/>
              </a:ext>
            </a:extLst>
          </p:cNvPr>
          <p:cNvPicPr>
            <a:picLocks noChangeAspect="1"/>
          </p:cNvPicPr>
          <p:nvPr/>
        </p:nvPicPr>
        <p:blipFill>
          <a:blip r:embed="rId3"/>
          <a:stretch>
            <a:fillRect/>
          </a:stretch>
        </p:blipFill>
        <p:spPr>
          <a:xfrm>
            <a:off x="4852200" y="0"/>
            <a:ext cx="6248400" cy="6917871"/>
          </a:xfrm>
          <a:prstGeom prst="rect">
            <a:avLst/>
          </a:prstGeom>
        </p:spPr>
      </p:pic>
      <p:pic>
        <p:nvPicPr>
          <p:cNvPr id="7" name="Picture 6"/>
          <p:cNvPicPr>
            <a:picLocks noChangeAspect="1"/>
          </p:cNvPicPr>
          <p:nvPr/>
        </p:nvPicPr>
        <p:blipFill>
          <a:blip r:embed="rId4"/>
          <a:stretch>
            <a:fillRect/>
          </a:stretch>
        </p:blipFill>
        <p:spPr>
          <a:xfrm>
            <a:off x="4880401" y="1"/>
            <a:ext cx="6220199" cy="6858000"/>
          </a:xfrm>
          <a:prstGeom prst="rect">
            <a:avLst/>
          </a:prstGeom>
        </p:spPr>
      </p:pic>
    </p:spTree>
    <p:extLst>
      <p:ext uri="{BB962C8B-B14F-4D97-AF65-F5344CB8AC3E}">
        <p14:creationId xmlns:p14="http://schemas.microsoft.com/office/powerpoint/2010/main" val="1297489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BE8AB2-9B50-D544-A2BB-62673476E5E9}" type="slidenum">
              <a:rPr lang="fi-FI" smtClean="0"/>
              <a:t>16</a:t>
            </a:fld>
            <a:endParaRPr lang="fi-FI"/>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587" y="73"/>
            <a:ext cx="3810330" cy="653852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359" y="73"/>
            <a:ext cx="3802710" cy="6576630"/>
          </a:xfrm>
          <a:prstGeom prst="rect">
            <a:avLst/>
          </a:prstGeom>
        </p:spPr>
      </p:pic>
    </p:spTree>
    <p:extLst>
      <p:ext uri="{BB962C8B-B14F-4D97-AF65-F5344CB8AC3E}">
        <p14:creationId xmlns:p14="http://schemas.microsoft.com/office/powerpoint/2010/main" val="2228171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38EB7-AB8A-C04E-9757-E0A69A30720C}"/>
              </a:ext>
            </a:extLst>
          </p:cNvPr>
          <p:cNvSpPr>
            <a:spLocks noGrp="1"/>
          </p:cNvSpPr>
          <p:nvPr>
            <p:ph type="title"/>
          </p:nvPr>
        </p:nvSpPr>
        <p:spPr/>
        <p:txBody>
          <a:bodyPr/>
          <a:lstStyle/>
          <a:p>
            <a:r>
              <a:rPr lang="en-GB" dirty="0" smtClean="0"/>
              <a:t>WP2 </a:t>
            </a:r>
            <a:r>
              <a:rPr lang="en-GB" dirty="0" smtClean="0"/>
              <a:t>Hazardous </a:t>
            </a:r>
            <a:r>
              <a:rPr lang="en-GB" dirty="0"/>
              <a:t>weather objects</a:t>
            </a:r>
          </a:p>
        </p:txBody>
      </p:sp>
      <p:pic>
        <p:nvPicPr>
          <p:cNvPr id="8" name="Content Placeholder 7" descr="A screenshot of a social media post&#10;&#10;Description automatically generated">
            <a:extLst>
              <a:ext uri="{FF2B5EF4-FFF2-40B4-BE49-F238E27FC236}">
                <a16:creationId xmlns:a16="http://schemas.microsoft.com/office/drawing/2014/main" xmlns="" id="{05FCF96F-896A-684A-806F-C78EC1858A38}"/>
              </a:ext>
            </a:extLst>
          </p:cNvPr>
          <p:cNvPicPr>
            <a:picLocks noGrp="1" noChangeAspect="1"/>
          </p:cNvPicPr>
          <p:nvPr>
            <p:ph idx="1"/>
          </p:nvPr>
        </p:nvPicPr>
        <p:blipFill rotWithShape="1">
          <a:blip r:embed="rId3"/>
          <a:srcRect l="20343" t="6793" r="2989" b="7436"/>
          <a:stretch/>
        </p:blipFill>
        <p:spPr>
          <a:xfrm>
            <a:off x="4617886" y="235317"/>
            <a:ext cx="7068251" cy="5854075"/>
          </a:xfrm>
        </p:spPr>
      </p:pic>
      <p:sp>
        <p:nvSpPr>
          <p:cNvPr id="6" name="Text Placeholder 5">
            <a:extLst>
              <a:ext uri="{FF2B5EF4-FFF2-40B4-BE49-F238E27FC236}">
                <a16:creationId xmlns:a16="http://schemas.microsoft.com/office/drawing/2014/main" xmlns="" id="{6CC97B27-CAFC-E042-9307-E61BE1440B51}"/>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GB" sz="2400" dirty="0" smtClean="0"/>
              <a:t>Electrical power outages due to severe wind gusts, downburst produced by a rapidly moving mesoscale convective system</a:t>
            </a:r>
            <a:endParaRPr lang="en-GB" sz="2400" dirty="0"/>
          </a:p>
        </p:txBody>
      </p:sp>
      <p:sp>
        <p:nvSpPr>
          <p:cNvPr id="4" name="Slide Number Placeholder 3">
            <a:extLst>
              <a:ext uri="{FF2B5EF4-FFF2-40B4-BE49-F238E27FC236}">
                <a16:creationId xmlns:a16="http://schemas.microsoft.com/office/drawing/2014/main" xmlns="" id="{2FB9FA52-F92E-6C46-B8B9-6143097C7FCE}"/>
              </a:ext>
            </a:extLst>
          </p:cNvPr>
          <p:cNvSpPr>
            <a:spLocks noGrp="1"/>
          </p:cNvSpPr>
          <p:nvPr>
            <p:ph type="sldNum" sz="quarter" idx="12"/>
          </p:nvPr>
        </p:nvSpPr>
        <p:spPr/>
        <p:txBody>
          <a:bodyPr/>
          <a:lstStyle/>
          <a:p>
            <a:fld id="{13BE8AB2-9B50-D544-A2BB-62673476E5E9}" type="slidenum">
              <a:rPr lang="fi-FI" smtClean="0"/>
              <a:t>17</a:t>
            </a:fld>
            <a:endParaRPr lang="fi-FI" dirty="0"/>
          </a:p>
        </p:txBody>
      </p:sp>
    </p:spTree>
    <p:extLst>
      <p:ext uri="{BB962C8B-B14F-4D97-AF65-F5344CB8AC3E}">
        <p14:creationId xmlns:p14="http://schemas.microsoft.com/office/powerpoint/2010/main" val="3557331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3AA82F-8C4F-4A4A-9502-60E14270EBC6}"/>
              </a:ext>
            </a:extLst>
          </p:cNvPr>
          <p:cNvSpPr>
            <a:spLocks noGrp="1"/>
          </p:cNvSpPr>
          <p:nvPr>
            <p:ph type="title"/>
          </p:nvPr>
        </p:nvSpPr>
        <p:spPr/>
        <p:txBody>
          <a:bodyPr/>
          <a:lstStyle/>
          <a:p>
            <a:r>
              <a:rPr lang="en-GB" dirty="0" smtClean="0"/>
              <a:t>WP5</a:t>
            </a:r>
            <a:r>
              <a:rPr lang="en-GB" dirty="0" smtClean="0"/>
              <a:t> </a:t>
            </a:r>
            <a:r>
              <a:rPr lang="en-GB" dirty="0"/>
              <a:t>MNWC</a:t>
            </a:r>
          </a:p>
        </p:txBody>
      </p:sp>
      <p:sp>
        <p:nvSpPr>
          <p:cNvPr id="3" name="Content Placeholder 2">
            <a:extLst>
              <a:ext uri="{FF2B5EF4-FFF2-40B4-BE49-F238E27FC236}">
                <a16:creationId xmlns:a16="http://schemas.microsoft.com/office/drawing/2014/main" xmlns="" id="{7377DAB7-23F3-714F-95CE-59E36748782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xmlns="" id="{77E5D804-0068-9040-B741-6A3522054BC9}"/>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GB" sz="2000" dirty="0"/>
              <a:t>Improvements in verification scores for most </a:t>
            </a:r>
            <a:r>
              <a:rPr lang="en-GB" sz="2000" dirty="0" smtClean="0"/>
              <a:t>surface meteorological variables</a:t>
            </a:r>
            <a:endParaRPr lang="en-GB" sz="2000" dirty="0"/>
          </a:p>
          <a:p>
            <a:pPr marL="285750" indent="-285750">
              <a:buFont typeface="Arial" panose="020B0604020202020204" pitchFamily="34" charset="0"/>
              <a:buChar char="•"/>
            </a:pPr>
            <a:r>
              <a:rPr lang="en-GB" sz="2000" dirty="0"/>
              <a:t>Still </a:t>
            </a:r>
            <a:r>
              <a:rPr lang="en-GB" sz="2000" dirty="0" smtClean="0"/>
              <a:t>a need for improvements if the meteorological analysis field, </a:t>
            </a:r>
            <a:r>
              <a:rPr lang="en-GB" sz="2000" dirty="0"/>
              <a:t>but better </a:t>
            </a:r>
            <a:r>
              <a:rPr lang="en-GB" sz="2000" dirty="0" smtClean="0"/>
              <a:t>(</a:t>
            </a:r>
            <a:r>
              <a:rPr lang="en-GB" sz="2000" dirty="0" err="1" smtClean="0"/>
              <a:t>nowcast</a:t>
            </a:r>
            <a:r>
              <a:rPr lang="en-GB" sz="2000" dirty="0" smtClean="0"/>
              <a:t>) forecast </a:t>
            </a:r>
            <a:r>
              <a:rPr lang="en-GB" sz="2000" dirty="0"/>
              <a:t>than HARMONIE control run</a:t>
            </a:r>
          </a:p>
        </p:txBody>
      </p:sp>
      <p:sp>
        <p:nvSpPr>
          <p:cNvPr id="5" name="Slide Number Placeholder 4">
            <a:extLst>
              <a:ext uri="{FF2B5EF4-FFF2-40B4-BE49-F238E27FC236}">
                <a16:creationId xmlns:a16="http://schemas.microsoft.com/office/drawing/2014/main" xmlns="" id="{25C1043C-4FC1-7A4E-BF34-BEF9F3B1F456}"/>
              </a:ext>
            </a:extLst>
          </p:cNvPr>
          <p:cNvSpPr>
            <a:spLocks noGrp="1"/>
          </p:cNvSpPr>
          <p:nvPr>
            <p:ph type="sldNum" sz="quarter" idx="12"/>
          </p:nvPr>
        </p:nvSpPr>
        <p:spPr/>
        <p:txBody>
          <a:bodyPr/>
          <a:lstStyle/>
          <a:p>
            <a:fld id="{13BE8AB2-9B50-D544-A2BB-62673476E5E9}" type="slidenum">
              <a:rPr lang="fi-FI" smtClean="0"/>
              <a:t>18</a:t>
            </a:fld>
            <a:endParaRPr lang="fi-FI"/>
          </a:p>
        </p:txBody>
      </p:sp>
      <p:pic>
        <p:nvPicPr>
          <p:cNvPr id="6" name="Picture 5">
            <a:extLst>
              <a:ext uri="{FF2B5EF4-FFF2-40B4-BE49-F238E27FC236}">
                <a16:creationId xmlns:a16="http://schemas.microsoft.com/office/drawing/2014/main" xmlns="" id="{723438BA-4DB2-6844-BAF6-FC5E3F1C0332}"/>
              </a:ext>
            </a:extLst>
          </p:cNvPr>
          <p:cNvPicPr>
            <a:picLocks noChangeAspect="1"/>
          </p:cNvPicPr>
          <p:nvPr/>
        </p:nvPicPr>
        <p:blipFill rotWithShape="1">
          <a:blip r:embed="rId3"/>
          <a:srcRect r="3249"/>
          <a:stretch/>
        </p:blipFill>
        <p:spPr>
          <a:xfrm>
            <a:off x="5326708" y="595400"/>
            <a:ext cx="6266583" cy="5308600"/>
          </a:xfrm>
          <a:prstGeom prst="rect">
            <a:avLst/>
          </a:prstGeom>
        </p:spPr>
      </p:pic>
    </p:spTree>
    <p:extLst>
      <p:ext uri="{BB962C8B-B14F-4D97-AF65-F5344CB8AC3E}">
        <p14:creationId xmlns:p14="http://schemas.microsoft.com/office/powerpoint/2010/main" val="2648484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8330" y="1"/>
            <a:ext cx="8820284" cy="6886372"/>
          </a:xfrm>
        </p:spPr>
      </p:pic>
      <p:sp>
        <p:nvSpPr>
          <p:cNvPr id="2" name="Title 1">
            <a:extLst>
              <a:ext uri="{FF2B5EF4-FFF2-40B4-BE49-F238E27FC236}">
                <a16:creationId xmlns:a16="http://schemas.microsoft.com/office/drawing/2014/main" xmlns="" id="{46D44BBD-240B-8C43-95E6-D868D2555631}"/>
              </a:ext>
            </a:extLst>
          </p:cNvPr>
          <p:cNvSpPr>
            <a:spLocks noGrp="1"/>
          </p:cNvSpPr>
          <p:nvPr>
            <p:ph type="title"/>
          </p:nvPr>
        </p:nvSpPr>
        <p:spPr/>
        <p:txBody>
          <a:bodyPr/>
          <a:lstStyle/>
          <a:p>
            <a:r>
              <a:rPr lang="en-GB" dirty="0" smtClean="0"/>
              <a:t>WP5</a:t>
            </a:r>
            <a:r>
              <a:rPr lang="en-GB" dirty="0" smtClean="0"/>
              <a:t> </a:t>
            </a:r>
            <a:r>
              <a:rPr lang="en-GB" dirty="0" err="1" smtClean="0"/>
              <a:t>Nowcast</a:t>
            </a:r>
            <a:r>
              <a:rPr lang="en-GB" dirty="0" smtClean="0"/>
              <a:t> model</a:t>
            </a:r>
            <a:endParaRPr lang="en-GB" dirty="0"/>
          </a:p>
        </p:txBody>
      </p:sp>
      <p:sp>
        <p:nvSpPr>
          <p:cNvPr id="4" name="Text Placeholder 3">
            <a:extLst>
              <a:ext uri="{FF2B5EF4-FFF2-40B4-BE49-F238E27FC236}">
                <a16:creationId xmlns:a16="http://schemas.microsoft.com/office/drawing/2014/main" xmlns="" id="{1CE893A0-C744-0140-9AB9-C9E2A4C09146}"/>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GB" sz="2000" dirty="0" smtClean="0"/>
              <a:t>Domain: as in image</a:t>
            </a:r>
          </a:p>
          <a:p>
            <a:pPr marL="285750" indent="-285750">
              <a:buFont typeface="Arial" panose="020B0604020202020204" pitchFamily="34" charset="0"/>
              <a:buChar char="•"/>
            </a:pPr>
            <a:r>
              <a:rPr lang="en-GB" sz="2000" dirty="0" smtClean="0"/>
              <a:t>Timescale: 2-6 h</a:t>
            </a:r>
            <a:endParaRPr lang="en-GB" sz="2000" dirty="0"/>
          </a:p>
        </p:txBody>
      </p:sp>
      <p:sp>
        <p:nvSpPr>
          <p:cNvPr id="5" name="Slide Number Placeholder 4">
            <a:extLst>
              <a:ext uri="{FF2B5EF4-FFF2-40B4-BE49-F238E27FC236}">
                <a16:creationId xmlns:a16="http://schemas.microsoft.com/office/drawing/2014/main" xmlns="" id="{900875CF-5509-A24C-9FC8-2F23BC532D36}"/>
              </a:ext>
            </a:extLst>
          </p:cNvPr>
          <p:cNvSpPr>
            <a:spLocks noGrp="1"/>
          </p:cNvSpPr>
          <p:nvPr>
            <p:ph type="sldNum" sz="quarter" idx="12"/>
          </p:nvPr>
        </p:nvSpPr>
        <p:spPr/>
        <p:txBody>
          <a:bodyPr/>
          <a:lstStyle/>
          <a:p>
            <a:fld id="{13BE8AB2-9B50-D544-A2BB-62673476E5E9}" type="slidenum">
              <a:rPr lang="fi-FI" smtClean="0"/>
              <a:t>19</a:t>
            </a:fld>
            <a:endParaRPr lang="fi-FI"/>
          </a:p>
        </p:txBody>
      </p:sp>
    </p:spTree>
    <p:extLst>
      <p:ext uri="{BB962C8B-B14F-4D97-AF65-F5344CB8AC3E}">
        <p14:creationId xmlns:p14="http://schemas.microsoft.com/office/powerpoint/2010/main" val="664759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F7F9FC2-6397-A14E-8AD9-F8E02F7BE1CF}"/>
              </a:ext>
            </a:extLst>
          </p:cNvPr>
          <p:cNvSpPr>
            <a:spLocks noGrp="1"/>
          </p:cNvSpPr>
          <p:nvPr>
            <p:ph type="title"/>
          </p:nvPr>
        </p:nvSpPr>
        <p:spPr/>
        <p:txBody>
          <a:bodyPr/>
          <a:lstStyle/>
          <a:p>
            <a:r>
              <a:rPr lang="en-GB" dirty="0"/>
              <a:t>Outline</a:t>
            </a:r>
          </a:p>
        </p:txBody>
      </p:sp>
      <p:sp>
        <p:nvSpPr>
          <p:cNvPr id="7" name="Content Placeholder 6">
            <a:extLst>
              <a:ext uri="{FF2B5EF4-FFF2-40B4-BE49-F238E27FC236}">
                <a16:creationId xmlns:a16="http://schemas.microsoft.com/office/drawing/2014/main" xmlns="" id="{B9D2119E-C33E-EE41-ACF8-1E6515017ADA}"/>
              </a:ext>
            </a:extLst>
          </p:cNvPr>
          <p:cNvSpPr>
            <a:spLocks noGrp="1"/>
          </p:cNvSpPr>
          <p:nvPr>
            <p:ph idx="1"/>
          </p:nvPr>
        </p:nvSpPr>
        <p:spPr/>
        <p:txBody>
          <a:bodyPr/>
          <a:lstStyle/>
          <a:p>
            <a:pPr marL="514350" indent="-514350">
              <a:buFont typeface="+mj-lt"/>
              <a:buAutoNum type="arabicPeriod"/>
            </a:pPr>
            <a:r>
              <a:rPr lang="en-GB" dirty="0"/>
              <a:t>Background for FMI Nowcasting System development</a:t>
            </a:r>
          </a:p>
          <a:p>
            <a:pPr marL="514350" indent="-514350">
              <a:buFont typeface="+mj-lt"/>
              <a:buAutoNum type="arabicPeriod"/>
            </a:pPr>
            <a:r>
              <a:rPr lang="en-GB" dirty="0"/>
              <a:t>Design of the project and components</a:t>
            </a:r>
          </a:p>
          <a:p>
            <a:pPr marL="514350" indent="-514350">
              <a:buFont typeface="+mj-lt"/>
              <a:buAutoNum type="arabicPeriod"/>
            </a:pPr>
            <a:r>
              <a:rPr lang="en-GB" dirty="0"/>
              <a:t>Work Packages </a:t>
            </a:r>
          </a:p>
          <a:p>
            <a:pPr marL="514350" indent="-514350">
              <a:buFont typeface="+mj-lt"/>
              <a:buAutoNum type="arabicPeriod"/>
            </a:pPr>
            <a:r>
              <a:rPr lang="en-GB" dirty="0"/>
              <a:t>Results</a:t>
            </a:r>
          </a:p>
          <a:p>
            <a:pPr marL="514350" indent="-514350">
              <a:buFont typeface="+mj-lt"/>
              <a:buAutoNum type="arabicPeriod"/>
            </a:pPr>
            <a:r>
              <a:rPr lang="en-GB" dirty="0"/>
              <a:t>Conclusions</a:t>
            </a:r>
          </a:p>
        </p:txBody>
      </p:sp>
    </p:spTree>
    <p:extLst>
      <p:ext uri="{BB962C8B-B14F-4D97-AF65-F5344CB8AC3E}">
        <p14:creationId xmlns:p14="http://schemas.microsoft.com/office/powerpoint/2010/main" val="4167155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5773" y="0"/>
            <a:ext cx="9108800" cy="6831600"/>
          </a:xfrm>
        </p:spPr>
      </p:pic>
      <p:sp>
        <p:nvSpPr>
          <p:cNvPr id="2" name="Title 1">
            <a:extLst>
              <a:ext uri="{FF2B5EF4-FFF2-40B4-BE49-F238E27FC236}">
                <a16:creationId xmlns:a16="http://schemas.microsoft.com/office/drawing/2014/main" xmlns="" id="{46D44BBD-240B-8C43-95E6-D868D2555631}"/>
              </a:ext>
            </a:extLst>
          </p:cNvPr>
          <p:cNvSpPr>
            <a:spLocks noGrp="1"/>
          </p:cNvSpPr>
          <p:nvPr>
            <p:ph type="title"/>
          </p:nvPr>
        </p:nvSpPr>
        <p:spPr/>
        <p:txBody>
          <a:bodyPr>
            <a:normAutofit fontScale="90000"/>
          </a:bodyPr>
          <a:lstStyle/>
          <a:p>
            <a:r>
              <a:rPr lang="en-GB" dirty="0" smtClean="0"/>
              <a:t>WP6</a:t>
            </a:r>
            <a:r>
              <a:rPr lang="en-GB" dirty="0" smtClean="0"/>
              <a:t> </a:t>
            </a:r>
            <a:r>
              <a:rPr lang="en-GB" dirty="0" smtClean="0"/>
              <a:t>Numerical weather prediction (NWP) </a:t>
            </a:r>
            <a:r>
              <a:rPr lang="en-GB" dirty="0" smtClean="0"/>
              <a:t>model, data blend</a:t>
            </a:r>
            <a:endParaRPr lang="en-GB" dirty="0"/>
          </a:p>
        </p:txBody>
      </p:sp>
      <p:sp>
        <p:nvSpPr>
          <p:cNvPr id="4" name="Text Placeholder 3">
            <a:extLst>
              <a:ext uri="{FF2B5EF4-FFF2-40B4-BE49-F238E27FC236}">
                <a16:creationId xmlns:a16="http://schemas.microsoft.com/office/drawing/2014/main" xmlns="" id="{1CE893A0-C744-0140-9AB9-C9E2A4C09146}"/>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GB" sz="2000" dirty="0" smtClean="0"/>
              <a:t>Domain: </a:t>
            </a:r>
          </a:p>
          <a:p>
            <a:pPr marL="742950" lvl="1" indent="-285750">
              <a:buFont typeface="Arial" panose="020B0604020202020204" pitchFamily="34" charset="0"/>
              <a:buChar char="•"/>
            </a:pPr>
            <a:r>
              <a:rPr lang="en-GB" sz="1800" dirty="0" smtClean="0"/>
              <a:t>Limited area model as in image</a:t>
            </a:r>
          </a:p>
          <a:p>
            <a:pPr marL="742950" lvl="1" indent="-285750">
              <a:buFont typeface="Arial" panose="020B0604020202020204" pitchFamily="34" charset="0"/>
              <a:buChar char="•"/>
            </a:pPr>
            <a:r>
              <a:rPr lang="en-GB" sz="1800" dirty="0" smtClean="0"/>
              <a:t>Global model: the whole globe</a:t>
            </a:r>
          </a:p>
          <a:p>
            <a:pPr marL="285750" indent="-285750">
              <a:buFont typeface="Arial" panose="020B0604020202020204" pitchFamily="34" charset="0"/>
              <a:buChar char="•"/>
            </a:pPr>
            <a:r>
              <a:rPr lang="en-GB" sz="2000" dirty="0" smtClean="0"/>
              <a:t>Timescale: </a:t>
            </a:r>
          </a:p>
          <a:p>
            <a:pPr marL="742950" lvl="1" indent="-285750">
              <a:buFont typeface="Arial" panose="020B0604020202020204" pitchFamily="34" charset="0"/>
              <a:buChar char="•"/>
            </a:pPr>
            <a:r>
              <a:rPr lang="en-GB" sz="1800" dirty="0" smtClean="0"/>
              <a:t>Limited area: 6 h – 2½ days</a:t>
            </a:r>
          </a:p>
          <a:p>
            <a:pPr marL="742950" lvl="1" indent="-285750">
              <a:buFont typeface="Arial" panose="020B0604020202020204" pitchFamily="34" charset="0"/>
              <a:buChar char="•"/>
            </a:pPr>
            <a:r>
              <a:rPr lang="en-GB" sz="1800" dirty="0" smtClean="0"/>
              <a:t>Global model: 2 – 10 days</a:t>
            </a:r>
            <a:endParaRPr lang="en-GB" sz="1800" dirty="0"/>
          </a:p>
        </p:txBody>
      </p:sp>
      <p:sp>
        <p:nvSpPr>
          <p:cNvPr id="5" name="Slide Number Placeholder 4">
            <a:extLst>
              <a:ext uri="{FF2B5EF4-FFF2-40B4-BE49-F238E27FC236}">
                <a16:creationId xmlns:a16="http://schemas.microsoft.com/office/drawing/2014/main" xmlns="" id="{900875CF-5509-A24C-9FC8-2F23BC532D36}"/>
              </a:ext>
            </a:extLst>
          </p:cNvPr>
          <p:cNvSpPr>
            <a:spLocks noGrp="1"/>
          </p:cNvSpPr>
          <p:nvPr>
            <p:ph type="sldNum" sz="quarter" idx="12"/>
          </p:nvPr>
        </p:nvSpPr>
        <p:spPr/>
        <p:txBody>
          <a:bodyPr/>
          <a:lstStyle/>
          <a:p>
            <a:fld id="{13BE8AB2-9B50-D544-A2BB-62673476E5E9}" type="slidenum">
              <a:rPr lang="fi-FI" smtClean="0"/>
              <a:t>20</a:t>
            </a:fld>
            <a:endParaRPr lang="fi-FI"/>
          </a:p>
        </p:txBody>
      </p:sp>
    </p:spTree>
    <p:extLst>
      <p:ext uri="{BB962C8B-B14F-4D97-AF65-F5344CB8AC3E}">
        <p14:creationId xmlns:p14="http://schemas.microsoft.com/office/powerpoint/2010/main" val="4054531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B76A1-43E3-4842-9D92-01C4BF2D63F3}"/>
              </a:ext>
            </a:extLst>
          </p:cNvPr>
          <p:cNvSpPr>
            <a:spLocks noGrp="1"/>
          </p:cNvSpPr>
          <p:nvPr>
            <p:ph type="title"/>
          </p:nvPr>
        </p:nvSpPr>
        <p:spPr/>
        <p:txBody>
          <a:bodyPr/>
          <a:lstStyle/>
          <a:p>
            <a:r>
              <a:rPr lang="en-GB" dirty="0" smtClean="0"/>
              <a:t>WP8</a:t>
            </a:r>
            <a:r>
              <a:rPr lang="en-GB" dirty="0" smtClean="0"/>
              <a:t> </a:t>
            </a:r>
            <a:r>
              <a:rPr lang="en-GB" dirty="0" err="1"/>
              <a:t>NetAtmo</a:t>
            </a:r>
            <a:endParaRPr lang="en-GB" dirty="0"/>
          </a:p>
        </p:txBody>
      </p:sp>
      <p:sp>
        <p:nvSpPr>
          <p:cNvPr id="3" name="Content Placeholder 2">
            <a:extLst>
              <a:ext uri="{FF2B5EF4-FFF2-40B4-BE49-F238E27FC236}">
                <a16:creationId xmlns:a16="http://schemas.microsoft.com/office/drawing/2014/main" xmlns="" id="{439336E5-1380-6F48-9516-0162D258771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xmlns="" id="{9BA54AD3-F35D-C545-9402-0CD69C5D01D2}"/>
              </a:ext>
            </a:extLst>
          </p:cNvPr>
          <p:cNvSpPr>
            <a:spLocks noGrp="1"/>
          </p:cNvSpPr>
          <p:nvPr>
            <p:ph type="body" sz="half" idx="2"/>
          </p:nvPr>
        </p:nvSpPr>
        <p:spPr>
          <a:xfrm>
            <a:off x="503999" y="2160000"/>
            <a:ext cx="4123823" cy="3744000"/>
          </a:xfrm>
        </p:spPr>
        <p:txBody>
          <a:bodyPr/>
          <a:lstStyle/>
          <a:p>
            <a:r>
              <a:rPr lang="en-GB" dirty="0" smtClean="0"/>
              <a:t>Citizen observations network</a:t>
            </a:r>
            <a:endParaRPr lang="en-GB" dirty="0"/>
          </a:p>
        </p:txBody>
      </p:sp>
      <p:sp>
        <p:nvSpPr>
          <p:cNvPr id="5" name="Slide Number Placeholder 4">
            <a:extLst>
              <a:ext uri="{FF2B5EF4-FFF2-40B4-BE49-F238E27FC236}">
                <a16:creationId xmlns:a16="http://schemas.microsoft.com/office/drawing/2014/main" xmlns="" id="{737ABCE4-7AFC-6744-98A6-0A33736DF9B2}"/>
              </a:ext>
            </a:extLst>
          </p:cNvPr>
          <p:cNvSpPr>
            <a:spLocks noGrp="1"/>
          </p:cNvSpPr>
          <p:nvPr>
            <p:ph type="sldNum" sz="quarter" idx="12"/>
          </p:nvPr>
        </p:nvSpPr>
        <p:spPr/>
        <p:txBody>
          <a:bodyPr/>
          <a:lstStyle/>
          <a:p>
            <a:fld id="{13BE8AB2-9B50-D544-A2BB-62673476E5E9}" type="slidenum">
              <a:rPr lang="fi-FI" smtClean="0"/>
              <a:t>21</a:t>
            </a:fld>
            <a:endParaRPr lang="fi-FI"/>
          </a:p>
        </p:txBody>
      </p:sp>
      <p:pic>
        <p:nvPicPr>
          <p:cNvPr id="6" name="Picture 5">
            <a:extLst>
              <a:ext uri="{FF2B5EF4-FFF2-40B4-BE49-F238E27FC236}">
                <a16:creationId xmlns:a16="http://schemas.microsoft.com/office/drawing/2014/main" xmlns="" id="{935450E5-63EC-CC4B-A9F3-31FAE823CB2A}"/>
              </a:ext>
            </a:extLst>
          </p:cNvPr>
          <p:cNvPicPr>
            <a:picLocks noChangeAspect="1"/>
          </p:cNvPicPr>
          <p:nvPr/>
        </p:nvPicPr>
        <p:blipFill>
          <a:blip r:embed="rId3"/>
          <a:stretch>
            <a:fillRect/>
          </a:stretch>
        </p:blipFill>
        <p:spPr>
          <a:xfrm>
            <a:off x="4823999" y="198523"/>
            <a:ext cx="2692400" cy="3517900"/>
          </a:xfrm>
          <a:prstGeom prst="rect">
            <a:avLst/>
          </a:prstGeom>
        </p:spPr>
      </p:pic>
      <p:pic>
        <p:nvPicPr>
          <p:cNvPr id="7" name="Picture 6">
            <a:extLst>
              <a:ext uri="{FF2B5EF4-FFF2-40B4-BE49-F238E27FC236}">
                <a16:creationId xmlns:a16="http://schemas.microsoft.com/office/drawing/2014/main" xmlns="" id="{FC3FE164-20A6-6A46-A342-CE4379410943}"/>
              </a:ext>
            </a:extLst>
          </p:cNvPr>
          <p:cNvPicPr>
            <a:picLocks noChangeAspect="1"/>
          </p:cNvPicPr>
          <p:nvPr/>
        </p:nvPicPr>
        <p:blipFill>
          <a:blip r:embed="rId4"/>
          <a:stretch>
            <a:fillRect/>
          </a:stretch>
        </p:blipFill>
        <p:spPr>
          <a:xfrm>
            <a:off x="5563977" y="2946400"/>
            <a:ext cx="6159500" cy="3911600"/>
          </a:xfrm>
          <a:prstGeom prst="rect">
            <a:avLst/>
          </a:prstGeom>
        </p:spPr>
      </p:pic>
      <p:sp>
        <p:nvSpPr>
          <p:cNvPr id="8" name="TextBox 7">
            <a:extLst>
              <a:ext uri="{FF2B5EF4-FFF2-40B4-BE49-F238E27FC236}">
                <a16:creationId xmlns:a16="http://schemas.microsoft.com/office/drawing/2014/main" xmlns="" id="{4F44147C-0989-6047-8A9D-66B6429DADFD}"/>
              </a:ext>
            </a:extLst>
          </p:cNvPr>
          <p:cNvSpPr txBox="1"/>
          <p:nvPr/>
        </p:nvSpPr>
        <p:spPr>
          <a:xfrm>
            <a:off x="4802795" y="210984"/>
            <a:ext cx="2505879" cy="369332"/>
          </a:xfrm>
          <a:prstGeom prst="rect">
            <a:avLst/>
          </a:prstGeom>
          <a:noFill/>
        </p:spPr>
        <p:txBody>
          <a:bodyPr wrap="none" rtlCol="0">
            <a:spAutoFit/>
          </a:bodyPr>
          <a:lstStyle/>
          <a:p>
            <a:r>
              <a:rPr lang="en-GB" dirty="0" smtClean="0"/>
              <a:t>Temperature, pressure</a:t>
            </a:r>
            <a:endParaRPr lang="en-GB" dirty="0"/>
          </a:p>
        </p:txBody>
      </p:sp>
      <p:grpSp>
        <p:nvGrpSpPr>
          <p:cNvPr id="9" name="Shape 428">
            <a:extLst>
              <a:ext uri="{FF2B5EF4-FFF2-40B4-BE49-F238E27FC236}">
                <a16:creationId xmlns:a16="http://schemas.microsoft.com/office/drawing/2014/main" xmlns="" id="{D2F9072C-1682-F544-B5AB-0457DE877A77}"/>
              </a:ext>
            </a:extLst>
          </p:cNvPr>
          <p:cNvGrpSpPr/>
          <p:nvPr/>
        </p:nvGrpSpPr>
        <p:grpSpPr>
          <a:xfrm>
            <a:off x="7530944" y="0"/>
            <a:ext cx="4817319" cy="3005212"/>
            <a:chOff x="507766" y="2254948"/>
            <a:chExt cx="7013683" cy="4332832"/>
          </a:xfrm>
        </p:grpSpPr>
        <p:pic>
          <p:nvPicPr>
            <p:cNvPr id="10" name="Shape 429">
              <a:extLst>
                <a:ext uri="{FF2B5EF4-FFF2-40B4-BE49-F238E27FC236}">
                  <a16:creationId xmlns:a16="http://schemas.microsoft.com/office/drawing/2014/main" xmlns="" id="{DBCCFB6A-6F86-7F45-AFED-2109860E83B6}"/>
                </a:ext>
              </a:extLst>
            </p:cNvPr>
            <p:cNvPicPr preferRelativeResize="0"/>
            <p:nvPr/>
          </p:nvPicPr>
          <p:blipFill>
            <a:blip r:embed="rId5">
              <a:alphaModFix/>
            </a:blip>
            <a:stretch>
              <a:fillRect/>
            </a:stretch>
          </p:blipFill>
          <p:spPr>
            <a:xfrm>
              <a:off x="507766" y="2358571"/>
              <a:ext cx="3795069" cy="3807831"/>
            </a:xfrm>
            <a:prstGeom prst="rect">
              <a:avLst/>
            </a:prstGeom>
            <a:noFill/>
            <a:ln>
              <a:noFill/>
            </a:ln>
          </p:spPr>
        </p:pic>
        <p:pic>
          <p:nvPicPr>
            <p:cNvPr id="11" name="Shape 430">
              <a:extLst>
                <a:ext uri="{FF2B5EF4-FFF2-40B4-BE49-F238E27FC236}">
                  <a16:creationId xmlns:a16="http://schemas.microsoft.com/office/drawing/2014/main" xmlns="" id="{17E7072F-647E-354C-A21C-FCA4EC237624}"/>
                </a:ext>
              </a:extLst>
            </p:cNvPr>
            <p:cNvPicPr preferRelativeResize="0"/>
            <p:nvPr/>
          </p:nvPicPr>
          <p:blipFill rotWithShape="1">
            <a:blip r:embed="rId6">
              <a:alphaModFix/>
            </a:blip>
            <a:srcRect r="21439"/>
            <a:stretch/>
          </p:blipFill>
          <p:spPr>
            <a:xfrm>
              <a:off x="4299958" y="2358571"/>
              <a:ext cx="2935871" cy="3807831"/>
            </a:xfrm>
            <a:prstGeom prst="rect">
              <a:avLst/>
            </a:prstGeom>
            <a:noFill/>
            <a:ln>
              <a:noFill/>
            </a:ln>
          </p:spPr>
        </p:pic>
        <p:sp>
          <p:nvSpPr>
            <p:cNvPr id="12" name="Shape 431">
              <a:extLst>
                <a:ext uri="{FF2B5EF4-FFF2-40B4-BE49-F238E27FC236}">
                  <a16:creationId xmlns:a16="http://schemas.microsoft.com/office/drawing/2014/main" xmlns="" id="{DC5B702C-0297-604C-ACBA-C032A0F2920A}"/>
                </a:ext>
              </a:extLst>
            </p:cNvPr>
            <p:cNvSpPr txBox="1"/>
            <p:nvPr/>
          </p:nvSpPr>
          <p:spPr>
            <a:xfrm>
              <a:off x="597530" y="5962642"/>
              <a:ext cx="2766635" cy="41273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t>Model</a:t>
              </a:r>
              <a:endParaRPr sz="2000" b="1" dirty="0"/>
            </a:p>
          </p:txBody>
        </p:sp>
        <p:sp>
          <p:nvSpPr>
            <p:cNvPr id="13" name="Shape 432">
              <a:extLst>
                <a:ext uri="{FF2B5EF4-FFF2-40B4-BE49-F238E27FC236}">
                  <a16:creationId xmlns:a16="http://schemas.microsoft.com/office/drawing/2014/main" xmlns="" id="{D922FBAC-59BB-EB4D-9A6F-EC54374BD82E}"/>
                </a:ext>
              </a:extLst>
            </p:cNvPr>
            <p:cNvSpPr txBox="1"/>
            <p:nvPr/>
          </p:nvSpPr>
          <p:spPr>
            <a:xfrm>
              <a:off x="3985306" y="5902174"/>
              <a:ext cx="3536143" cy="68560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t>Model + Netatmo</a:t>
              </a:r>
              <a:endParaRPr sz="2000" b="1" dirty="0"/>
            </a:p>
          </p:txBody>
        </p:sp>
        <p:sp>
          <p:nvSpPr>
            <p:cNvPr id="14" name="Shape 433">
              <a:extLst>
                <a:ext uri="{FF2B5EF4-FFF2-40B4-BE49-F238E27FC236}">
                  <a16:creationId xmlns:a16="http://schemas.microsoft.com/office/drawing/2014/main" xmlns="" id="{0646B85E-32B9-DD4D-B874-7D50F6CFF380}"/>
                </a:ext>
              </a:extLst>
            </p:cNvPr>
            <p:cNvSpPr txBox="1"/>
            <p:nvPr/>
          </p:nvSpPr>
          <p:spPr>
            <a:xfrm>
              <a:off x="3925045" y="2254948"/>
              <a:ext cx="537732" cy="52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(°C)</a:t>
              </a:r>
              <a:endParaRPr sz="2000" dirty="0"/>
            </a:p>
          </p:txBody>
        </p:sp>
      </p:grpSp>
    </p:spTree>
    <p:extLst>
      <p:ext uri="{BB962C8B-B14F-4D97-AF65-F5344CB8AC3E}">
        <p14:creationId xmlns:p14="http://schemas.microsoft.com/office/powerpoint/2010/main" val="865976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78" y="116123"/>
            <a:ext cx="11478156" cy="1143000"/>
          </a:xfrm>
        </p:spPr>
        <p:txBody>
          <a:bodyPr>
            <a:normAutofit fontScale="90000"/>
          </a:bodyPr>
          <a:lstStyle/>
          <a:p>
            <a:r>
              <a:rPr lang="en-US" dirty="0" smtClean="0"/>
              <a:t>Airport users opinions– highest negative impact affecting on airport operations</a:t>
            </a:r>
            <a:endParaRPr lang="en-US" dirty="0"/>
          </a:p>
        </p:txBody>
      </p:sp>
      <p:sp>
        <p:nvSpPr>
          <p:cNvPr id="3" name="Content Placeholder 2"/>
          <p:cNvSpPr>
            <a:spLocks noGrp="1"/>
          </p:cNvSpPr>
          <p:nvPr>
            <p:ph sz="half" idx="1"/>
          </p:nvPr>
        </p:nvSpPr>
        <p:spPr>
          <a:xfrm>
            <a:off x="1323543" y="1963420"/>
            <a:ext cx="4038600" cy="4184462"/>
          </a:xfrm>
        </p:spPr>
        <p:txBody>
          <a:bodyPr>
            <a:normAutofit/>
          </a:bodyPr>
          <a:lstStyle/>
          <a:p>
            <a:pPr marL="514350" indent="-514350">
              <a:buFont typeface="+mj-lt"/>
              <a:buAutoNum type="arabicPeriod"/>
            </a:pPr>
            <a:r>
              <a:rPr lang="en-US" dirty="0" smtClean="0"/>
              <a:t>Heavy snowfall</a:t>
            </a:r>
          </a:p>
          <a:p>
            <a:pPr marL="514350" indent="-514350">
              <a:buFont typeface="+mj-lt"/>
              <a:buAutoNum type="arabicPeriod"/>
            </a:pPr>
            <a:r>
              <a:rPr lang="en-US" dirty="0" smtClean="0"/>
              <a:t>(low visibility)</a:t>
            </a:r>
          </a:p>
          <a:p>
            <a:pPr marL="514350" indent="-514350">
              <a:buFont typeface="+mj-lt"/>
              <a:buAutoNum type="arabicPeriod"/>
            </a:pPr>
            <a:r>
              <a:rPr lang="en-US" dirty="0" smtClean="0"/>
              <a:t>Freezing rain and drizzle</a:t>
            </a:r>
          </a:p>
          <a:p>
            <a:pPr marL="514350" indent="-514350">
              <a:buFont typeface="+mj-lt"/>
              <a:buAutoNum type="arabicPeriod"/>
            </a:pPr>
            <a:r>
              <a:rPr lang="en-US" dirty="0" smtClean="0"/>
              <a:t>Moderate snowfall</a:t>
            </a:r>
          </a:p>
          <a:p>
            <a:pPr marL="514350" indent="-514350">
              <a:buFont typeface="+mj-lt"/>
              <a:buAutoNum type="arabicPeriod"/>
            </a:pPr>
            <a:r>
              <a:rPr lang="en-US" dirty="0" smtClean="0"/>
              <a:t>Wind speed above</a:t>
            </a:r>
          </a:p>
          <a:p>
            <a:pPr marL="514350" indent="-514350">
              <a:buFont typeface="+mj-lt"/>
              <a:buAutoNum type="arabicPeriod"/>
            </a:pPr>
            <a:r>
              <a:rPr lang="en-US" dirty="0" smtClean="0"/>
              <a:t>Sleet</a:t>
            </a:r>
            <a:endParaRPr lang="en-US" dirty="0"/>
          </a:p>
        </p:txBody>
      </p:sp>
      <p:sp>
        <p:nvSpPr>
          <p:cNvPr id="5" name="Footer Placeholder 4"/>
          <p:cNvSpPr>
            <a:spLocks noGrp="1"/>
          </p:cNvSpPr>
          <p:nvPr>
            <p:ph type="ftr" sz="quarter" idx="4294967295"/>
          </p:nvPr>
        </p:nvSpPr>
        <p:spPr>
          <a:xfrm>
            <a:off x="1981202" y="6556407"/>
            <a:ext cx="3896435" cy="252000"/>
          </a:xfrm>
          <a:prstGeom prst="rect">
            <a:avLst/>
          </a:prstGeom>
        </p:spPr>
        <p:txBody>
          <a:bodyPr/>
          <a:lstStyle/>
          <a:p>
            <a:r>
              <a:rPr lang="en-US" dirty="0" smtClean="0"/>
              <a:t>PNOWWA</a:t>
            </a:r>
            <a:endParaRPr lang="en-US" dirty="0"/>
          </a:p>
        </p:txBody>
      </p:sp>
      <p:sp>
        <p:nvSpPr>
          <p:cNvPr id="7" name="TextBox 6"/>
          <p:cNvSpPr txBox="1"/>
          <p:nvPr/>
        </p:nvSpPr>
        <p:spPr>
          <a:xfrm>
            <a:off x="6441971" y="5551294"/>
            <a:ext cx="3928589" cy="923330"/>
          </a:xfrm>
          <a:prstGeom prst="rect">
            <a:avLst/>
          </a:prstGeom>
          <a:noFill/>
        </p:spPr>
        <p:txBody>
          <a:bodyPr wrap="square" rtlCol="0">
            <a:spAutoFit/>
          </a:bodyPr>
          <a:lstStyle/>
          <a:p>
            <a:r>
              <a:rPr lang="en-GB" dirty="0"/>
              <a:t>the type of winter weather affecting negatively to airport operation</a:t>
            </a:r>
            <a:r>
              <a:rPr lang="en-US" dirty="0"/>
              <a:t> </a:t>
            </a:r>
            <a:r>
              <a:rPr lang="en-GB" dirty="0"/>
              <a:t>(PNOWWA survey)</a:t>
            </a:r>
          </a:p>
        </p:txBody>
      </p:sp>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6414422" y="1343125"/>
            <a:ext cx="4102115" cy="4251966"/>
          </a:xfrm>
          <a:prstGeom prst="rect">
            <a:avLst/>
          </a:prstGeom>
          <a:noFill/>
          <a:ln>
            <a:noFill/>
          </a:ln>
        </p:spPr>
      </p:pic>
      <p:cxnSp>
        <p:nvCxnSpPr>
          <p:cNvPr id="9" name="Straight Arrow Connector 8"/>
          <p:cNvCxnSpPr/>
          <p:nvPr/>
        </p:nvCxnSpPr>
        <p:spPr>
          <a:xfrm flipH="1">
            <a:off x="5173568" y="2233685"/>
            <a:ext cx="1492944"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325968" y="3232827"/>
            <a:ext cx="162464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478368" y="4217370"/>
            <a:ext cx="147224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630769" y="5245710"/>
            <a:ext cx="1468288"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50499" y="1856005"/>
            <a:ext cx="1266116" cy="369332"/>
          </a:xfrm>
          <a:prstGeom prst="rect">
            <a:avLst/>
          </a:prstGeom>
          <a:noFill/>
        </p:spPr>
        <p:txBody>
          <a:bodyPr wrap="none" rtlCol="0">
            <a:spAutoFit/>
          </a:bodyPr>
          <a:lstStyle/>
          <a:p>
            <a:r>
              <a:rPr lang="en-GB" dirty="0"/>
              <a:t>PNOWWA</a:t>
            </a:r>
          </a:p>
        </p:txBody>
      </p:sp>
      <p:sp>
        <p:nvSpPr>
          <p:cNvPr id="28" name="TextBox 27"/>
          <p:cNvSpPr txBox="1"/>
          <p:nvPr/>
        </p:nvSpPr>
        <p:spPr>
          <a:xfrm>
            <a:off x="5602899" y="2863495"/>
            <a:ext cx="1266116" cy="369332"/>
          </a:xfrm>
          <a:prstGeom prst="rect">
            <a:avLst/>
          </a:prstGeom>
          <a:noFill/>
        </p:spPr>
        <p:txBody>
          <a:bodyPr wrap="none" rtlCol="0">
            <a:spAutoFit/>
          </a:bodyPr>
          <a:lstStyle/>
          <a:p>
            <a:r>
              <a:rPr lang="en-GB" dirty="0"/>
              <a:t>PNOWWA</a:t>
            </a:r>
          </a:p>
        </p:txBody>
      </p:sp>
      <p:sp>
        <p:nvSpPr>
          <p:cNvPr id="29" name="TextBox 28"/>
          <p:cNvSpPr txBox="1"/>
          <p:nvPr/>
        </p:nvSpPr>
        <p:spPr>
          <a:xfrm>
            <a:off x="5755299" y="3870985"/>
            <a:ext cx="1266116" cy="369332"/>
          </a:xfrm>
          <a:prstGeom prst="rect">
            <a:avLst/>
          </a:prstGeom>
          <a:noFill/>
        </p:spPr>
        <p:txBody>
          <a:bodyPr wrap="none" rtlCol="0">
            <a:spAutoFit/>
          </a:bodyPr>
          <a:lstStyle/>
          <a:p>
            <a:r>
              <a:rPr lang="en-GB" dirty="0"/>
              <a:t>PNOWWA</a:t>
            </a:r>
          </a:p>
        </p:txBody>
      </p:sp>
      <p:sp>
        <p:nvSpPr>
          <p:cNvPr id="30" name="TextBox 29"/>
          <p:cNvSpPr txBox="1"/>
          <p:nvPr/>
        </p:nvSpPr>
        <p:spPr>
          <a:xfrm>
            <a:off x="5907699" y="4878475"/>
            <a:ext cx="1266116" cy="369332"/>
          </a:xfrm>
          <a:prstGeom prst="rect">
            <a:avLst/>
          </a:prstGeom>
          <a:noFill/>
        </p:spPr>
        <p:txBody>
          <a:bodyPr wrap="none" rtlCol="0">
            <a:spAutoFit/>
          </a:bodyPr>
          <a:lstStyle/>
          <a:p>
            <a:r>
              <a:rPr lang="en-GB" dirty="0"/>
              <a:t>PNOWWA</a:t>
            </a:r>
          </a:p>
        </p:txBody>
      </p:sp>
    </p:spTree>
    <p:extLst>
      <p:ext uri="{BB962C8B-B14F-4D97-AF65-F5344CB8AC3E}">
        <p14:creationId xmlns:p14="http://schemas.microsoft.com/office/powerpoint/2010/main" val="3272909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185738"/>
            <a:ext cx="12192000" cy="1143000"/>
          </a:xfrm>
        </p:spPr>
        <p:txBody>
          <a:bodyPr>
            <a:normAutofit fontScale="90000"/>
          </a:bodyPr>
          <a:lstStyle/>
          <a:p>
            <a:r>
              <a:rPr lang="en-GB" dirty="0" smtClean="0"/>
              <a:t>Winter Weather influencing to the Total Airport Management (TAM)</a:t>
            </a:r>
            <a:endParaRPr lang="en-GB" dirty="0"/>
          </a:p>
        </p:txBody>
      </p:sp>
      <p:pic>
        <p:nvPicPr>
          <p:cNvPr id="6" name="Content Placeholder 5" descr="TAM_fig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619" t="21551" r="15719" b="12481"/>
          <a:stretch/>
        </p:blipFill>
        <p:spPr>
          <a:xfrm>
            <a:off x="2062176" y="1816418"/>
            <a:ext cx="5974080" cy="3436302"/>
          </a:xfrm>
        </p:spPr>
      </p:pic>
      <p:sp>
        <p:nvSpPr>
          <p:cNvPr id="4" name="Footer Placeholder 3"/>
          <p:cNvSpPr>
            <a:spLocks noGrp="1"/>
          </p:cNvSpPr>
          <p:nvPr>
            <p:ph type="ftr" sz="quarter" idx="4294967295"/>
          </p:nvPr>
        </p:nvSpPr>
        <p:spPr>
          <a:xfrm>
            <a:off x="1981202" y="6556407"/>
            <a:ext cx="3896435" cy="252000"/>
          </a:xfrm>
          <a:prstGeom prst="rect">
            <a:avLst/>
          </a:prstGeom>
        </p:spPr>
        <p:txBody>
          <a:bodyPr/>
          <a:lstStyle/>
          <a:p>
            <a:r>
              <a:rPr lang="en-US" dirty="0"/>
              <a:t>PNOWWA</a:t>
            </a:r>
          </a:p>
        </p:txBody>
      </p:sp>
      <p:sp>
        <p:nvSpPr>
          <p:cNvPr id="5" name="Slide Number Placeholder 4"/>
          <p:cNvSpPr>
            <a:spLocks noGrp="1"/>
          </p:cNvSpPr>
          <p:nvPr>
            <p:ph type="sldNum" sz="quarter" idx="4294967295"/>
          </p:nvPr>
        </p:nvSpPr>
        <p:spPr>
          <a:xfrm>
            <a:off x="8036256" y="6556407"/>
            <a:ext cx="2133600" cy="252000"/>
          </a:xfrm>
          <a:prstGeom prst="rect">
            <a:avLst/>
          </a:prstGeom>
        </p:spPr>
        <p:txBody>
          <a:bodyPr/>
          <a:lstStyle/>
          <a:p>
            <a:fld id="{707FE137-0C1A-4C05-8B34-1D89C94DB814}" type="slidenum">
              <a:rPr lang="en-GB" smtClean="0"/>
              <a:pPr/>
              <a:t>23</a:t>
            </a:fld>
            <a:endParaRPr lang="en-GB" dirty="0"/>
          </a:p>
        </p:txBody>
      </p:sp>
      <p:sp>
        <p:nvSpPr>
          <p:cNvPr id="7" name="TextBox 6"/>
          <p:cNvSpPr txBox="1"/>
          <p:nvPr/>
        </p:nvSpPr>
        <p:spPr>
          <a:xfrm>
            <a:off x="8382000" y="5009469"/>
            <a:ext cx="2251754" cy="553998"/>
          </a:xfrm>
          <a:prstGeom prst="rect">
            <a:avLst/>
          </a:prstGeom>
          <a:noFill/>
        </p:spPr>
        <p:txBody>
          <a:bodyPr wrap="square" rtlCol="0">
            <a:spAutoFit/>
          </a:bodyPr>
          <a:lstStyle/>
          <a:p>
            <a:r>
              <a:rPr lang="en-GB" sz="1000" dirty="0"/>
              <a:t>https://</a:t>
            </a:r>
            <a:r>
              <a:rPr lang="en-GB" sz="1000" dirty="0" err="1"/>
              <a:t>www.eurocontrol.int</a:t>
            </a:r>
            <a:r>
              <a:rPr lang="en-GB" sz="1000" dirty="0"/>
              <a:t>/</a:t>
            </a:r>
            <a:r>
              <a:rPr lang="en-GB" sz="1000" dirty="0" err="1"/>
              <a:t>eec</a:t>
            </a:r>
            <a:r>
              <a:rPr lang="en-GB" sz="1000" dirty="0"/>
              <a:t>/public/</a:t>
            </a:r>
            <a:r>
              <a:rPr lang="en-GB" sz="1000" dirty="0" err="1"/>
              <a:t>standard_page</a:t>
            </a:r>
            <a:r>
              <a:rPr lang="en-GB" sz="1000" dirty="0"/>
              <a:t>/EEC_News_2006_3_TAM.html</a:t>
            </a:r>
          </a:p>
        </p:txBody>
      </p:sp>
      <p:sp>
        <p:nvSpPr>
          <p:cNvPr id="8" name="Donut 7"/>
          <p:cNvSpPr/>
          <p:nvPr/>
        </p:nvSpPr>
        <p:spPr>
          <a:xfrm>
            <a:off x="3849054" y="3677920"/>
            <a:ext cx="926147" cy="589280"/>
          </a:xfrm>
          <a:prstGeom prst="donut">
            <a:avLst>
              <a:gd name="adj" fmla="val 9289"/>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9" name="Donut 8"/>
          <p:cNvSpPr/>
          <p:nvPr/>
        </p:nvSpPr>
        <p:spPr>
          <a:xfrm>
            <a:off x="5972494" y="3383280"/>
            <a:ext cx="926147" cy="589280"/>
          </a:xfrm>
          <a:prstGeom prst="donut">
            <a:avLst>
              <a:gd name="adj" fmla="val 9289"/>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0" name="Donut 9"/>
          <p:cNvSpPr/>
          <p:nvPr/>
        </p:nvSpPr>
        <p:spPr>
          <a:xfrm>
            <a:off x="3075307" y="2621280"/>
            <a:ext cx="926147" cy="589280"/>
          </a:xfrm>
          <a:prstGeom prst="donut">
            <a:avLst>
              <a:gd name="adj" fmla="val 9289"/>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 name="Donut 10"/>
          <p:cNvSpPr/>
          <p:nvPr/>
        </p:nvSpPr>
        <p:spPr>
          <a:xfrm>
            <a:off x="5046347" y="2255520"/>
            <a:ext cx="926147" cy="589280"/>
          </a:xfrm>
          <a:prstGeom prst="donut">
            <a:avLst>
              <a:gd name="adj" fmla="val 9289"/>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2" name="Donut 11"/>
          <p:cNvSpPr/>
          <p:nvPr/>
        </p:nvSpPr>
        <p:spPr>
          <a:xfrm>
            <a:off x="2933067" y="3677920"/>
            <a:ext cx="926147" cy="589280"/>
          </a:xfrm>
          <a:prstGeom prst="donut">
            <a:avLst>
              <a:gd name="adj" fmla="val 9289"/>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3" name="TextBox 12"/>
          <p:cNvSpPr txBox="1"/>
          <p:nvPr/>
        </p:nvSpPr>
        <p:spPr>
          <a:xfrm>
            <a:off x="8537732" y="1167177"/>
            <a:ext cx="2306320" cy="4616648"/>
          </a:xfrm>
          <a:prstGeom prst="rect">
            <a:avLst/>
          </a:prstGeom>
          <a:solidFill>
            <a:schemeClr val="accent3"/>
          </a:solidFill>
        </p:spPr>
        <p:txBody>
          <a:bodyPr wrap="square" rtlCol="0">
            <a:spAutoFit/>
          </a:bodyPr>
          <a:lstStyle/>
          <a:p>
            <a:r>
              <a:rPr lang="en-GB" sz="1400" b="1" dirty="0"/>
              <a:t>TAM</a:t>
            </a:r>
          </a:p>
          <a:p>
            <a:pPr marL="285750" indent="-285750">
              <a:buFont typeface="Wingdings" charset="2"/>
              <a:buChar char="Ø"/>
            </a:pPr>
            <a:r>
              <a:rPr lang="en-GB" sz="1400" b="1" dirty="0"/>
              <a:t>create an </a:t>
            </a:r>
            <a:r>
              <a:rPr lang="en-GB" sz="1400" b="1" u="sng" dirty="0"/>
              <a:t>environment</a:t>
            </a:r>
            <a:r>
              <a:rPr lang="en-GB" sz="1400" b="1" dirty="0"/>
              <a:t> enabling airport partners to maintain a joint plan – the </a:t>
            </a:r>
            <a:r>
              <a:rPr lang="en-GB" sz="1400" b="1" u="sng" dirty="0"/>
              <a:t>Airport Operations Plan </a:t>
            </a:r>
          </a:p>
          <a:p>
            <a:pPr marL="285750" indent="-285750">
              <a:buFont typeface="Wingdings" charset="2"/>
              <a:buChar char="Ø"/>
            </a:pPr>
            <a:r>
              <a:rPr lang="en-GB" sz="1400" b="1" dirty="0"/>
              <a:t>get full CDM (Collaborative Decision Making) benefits </a:t>
            </a:r>
          </a:p>
          <a:p>
            <a:pPr marL="742950" lvl="1" indent="-285750">
              <a:buFont typeface="Wingdings" charset="2"/>
              <a:buChar char="Ø"/>
            </a:pPr>
            <a:r>
              <a:rPr lang="en-GB" sz="1400" b="1" dirty="0"/>
              <a:t>efficiency in airport </a:t>
            </a:r>
          </a:p>
          <a:p>
            <a:pPr marL="742950" lvl="1" indent="-285750">
              <a:buFont typeface="Wingdings" charset="2"/>
              <a:buChar char="Ø"/>
            </a:pPr>
            <a:r>
              <a:rPr lang="en-GB" sz="1400" b="1" dirty="0"/>
              <a:t>enhanced use of airport resources</a:t>
            </a:r>
          </a:p>
          <a:p>
            <a:pPr marL="285750" indent="-285750">
              <a:buFont typeface="Wingdings" charset="2"/>
              <a:buChar char="Ø"/>
            </a:pPr>
            <a:r>
              <a:rPr lang="en-GB" sz="1400" b="1" dirty="0"/>
              <a:t>Extent time horizon from tactical  to pre-tactical and strategic phases.</a:t>
            </a:r>
          </a:p>
        </p:txBody>
      </p:sp>
      <p:sp>
        <p:nvSpPr>
          <p:cNvPr id="14" name="Line Callout 2 13"/>
          <p:cNvSpPr/>
          <p:nvPr/>
        </p:nvSpPr>
        <p:spPr>
          <a:xfrm>
            <a:off x="1166649" y="5252720"/>
            <a:ext cx="1908658" cy="934720"/>
          </a:xfrm>
          <a:prstGeom prst="borderCallout2">
            <a:avLst>
              <a:gd name="adj1" fmla="val -2238"/>
              <a:gd name="adj2" fmla="val 40164"/>
              <a:gd name="adj3" fmla="val -13349"/>
              <a:gd name="adj4" fmla="val 27919"/>
              <a:gd name="adj5" fmla="val -158288"/>
              <a:gd name="adj6" fmla="val 104056"/>
            </a:avLst>
          </a:prstGeom>
          <a:solidFill>
            <a:schemeClr val="bg2"/>
          </a:solidFill>
          <a:ln w="57150" cmpd="sng">
            <a:solidFill>
              <a:srgbClr val="800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accent4"/>
                </a:solidFill>
              </a:rPr>
              <a:t>VISIBILITY -&gt; Approach (and Tower)</a:t>
            </a:r>
          </a:p>
        </p:txBody>
      </p:sp>
      <p:sp>
        <p:nvSpPr>
          <p:cNvPr id="15" name="Line Callout 2 14"/>
          <p:cNvSpPr/>
          <p:nvPr/>
        </p:nvSpPr>
        <p:spPr>
          <a:xfrm>
            <a:off x="3205479" y="5252720"/>
            <a:ext cx="2365003" cy="934720"/>
          </a:xfrm>
          <a:prstGeom prst="borderCallout2">
            <a:avLst>
              <a:gd name="adj1" fmla="val -2238"/>
              <a:gd name="adj2" fmla="val 40164"/>
              <a:gd name="adj3" fmla="val -13349"/>
              <a:gd name="adj4" fmla="val 27919"/>
              <a:gd name="adj5" fmla="val -107671"/>
              <a:gd name="adj6" fmla="val 53053"/>
            </a:avLst>
          </a:prstGeom>
          <a:solidFill>
            <a:schemeClr val="bg2"/>
          </a:solidFill>
          <a:ln w="57150" cmpd="sng">
            <a:solidFill>
              <a:srgbClr val="800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accent4"/>
                </a:solidFill>
              </a:rPr>
              <a:t>RUNWAY STATE -&gt;  Runway Maintenance, Tower, Pilots</a:t>
            </a:r>
          </a:p>
        </p:txBody>
      </p:sp>
      <p:sp>
        <p:nvSpPr>
          <p:cNvPr id="16" name="Line Callout 2 15"/>
          <p:cNvSpPr/>
          <p:nvPr/>
        </p:nvSpPr>
        <p:spPr>
          <a:xfrm>
            <a:off x="5672081" y="5242560"/>
            <a:ext cx="2547359" cy="944880"/>
          </a:xfrm>
          <a:prstGeom prst="borderCallout2">
            <a:avLst>
              <a:gd name="adj1" fmla="val -2238"/>
              <a:gd name="adj2" fmla="val 40164"/>
              <a:gd name="adj3" fmla="val -13349"/>
              <a:gd name="adj4" fmla="val 27919"/>
              <a:gd name="adj5" fmla="val -174337"/>
              <a:gd name="adj6" fmla="val 27767"/>
            </a:avLst>
          </a:prstGeom>
          <a:solidFill>
            <a:schemeClr val="bg2"/>
          </a:solidFill>
          <a:ln w="57150" cmpd="sng">
            <a:solidFill>
              <a:srgbClr val="800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accent4"/>
                </a:solidFill>
              </a:rPr>
              <a:t>NEED OF DEICING? -&gt; Airlines &amp; De-icing agents and coordinators</a:t>
            </a:r>
          </a:p>
        </p:txBody>
      </p:sp>
      <p:sp>
        <p:nvSpPr>
          <p:cNvPr id="17" name="Line Callout 2 16"/>
          <p:cNvSpPr/>
          <p:nvPr/>
        </p:nvSpPr>
        <p:spPr>
          <a:xfrm>
            <a:off x="1524000" y="1389697"/>
            <a:ext cx="2661920" cy="862615"/>
          </a:xfrm>
          <a:prstGeom prst="borderCallout2">
            <a:avLst>
              <a:gd name="adj1" fmla="val 107284"/>
              <a:gd name="adj2" fmla="val 62266"/>
              <a:gd name="adj3" fmla="val 134085"/>
              <a:gd name="adj4" fmla="val 60282"/>
              <a:gd name="adj5" fmla="val 181510"/>
              <a:gd name="adj6" fmla="val 68284"/>
            </a:avLst>
          </a:prstGeom>
          <a:solidFill>
            <a:schemeClr val="bg2"/>
          </a:solidFill>
          <a:ln w="57150" cmpd="sng">
            <a:solidFill>
              <a:srgbClr val="800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accent4"/>
                </a:solidFill>
              </a:rPr>
              <a:t>ROAD WEATHER -&gt; Passengers, Buses, Taxis etc. </a:t>
            </a:r>
          </a:p>
        </p:txBody>
      </p:sp>
      <p:sp>
        <p:nvSpPr>
          <p:cNvPr id="18" name="Line Callout 2 17"/>
          <p:cNvSpPr/>
          <p:nvPr/>
        </p:nvSpPr>
        <p:spPr>
          <a:xfrm>
            <a:off x="4500879" y="1389698"/>
            <a:ext cx="2488499" cy="689895"/>
          </a:xfrm>
          <a:prstGeom prst="borderCallout2">
            <a:avLst>
              <a:gd name="adj1" fmla="val 107284"/>
              <a:gd name="adj2" fmla="val 62266"/>
              <a:gd name="adj3" fmla="val 122852"/>
              <a:gd name="adj4" fmla="val 59435"/>
              <a:gd name="adj5" fmla="val 129557"/>
              <a:gd name="adj6" fmla="val 49640"/>
            </a:avLst>
          </a:prstGeom>
          <a:solidFill>
            <a:schemeClr val="bg2"/>
          </a:solidFill>
          <a:ln w="57150" cmpd="sng">
            <a:solidFill>
              <a:srgbClr val="800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accent4"/>
                </a:solidFill>
              </a:rPr>
              <a:t>ROAD WEATHER -&gt; Ground Handling, Ramp Agents</a:t>
            </a:r>
          </a:p>
        </p:txBody>
      </p:sp>
    </p:spTree>
    <p:extLst>
      <p:ext uri="{BB962C8B-B14F-4D97-AF65-F5344CB8AC3E}">
        <p14:creationId xmlns:p14="http://schemas.microsoft.com/office/powerpoint/2010/main" val="280737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90"/>
            <a:ext cx="11160000" cy="1325563"/>
          </a:xfrm>
        </p:spPr>
        <p:txBody>
          <a:bodyPr/>
          <a:lstStyle/>
          <a:p>
            <a:r>
              <a:rPr lang="en-GB" dirty="0" smtClean="0"/>
              <a:t>Runway maintenance demo</a:t>
            </a:r>
            <a:endParaRPr lang="en-GB" dirty="0"/>
          </a:p>
        </p:txBody>
      </p:sp>
      <p:sp>
        <p:nvSpPr>
          <p:cNvPr id="5" name="Footer Placeholder 4"/>
          <p:cNvSpPr>
            <a:spLocks noGrp="1"/>
          </p:cNvSpPr>
          <p:nvPr>
            <p:ph type="ftr" sz="quarter" idx="4294967295"/>
          </p:nvPr>
        </p:nvSpPr>
        <p:spPr>
          <a:xfrm>
            <a:off x="1981202" y="6556407"/>
            <a:ext cx="3896435" cy="252000"/>
          </a:xfrm>
          <a:prstGeom prst="rect">
            <a:avLst/>
          </a:prstGeom>
        </p:spPr>
        <p:txBody>
          <a:bodyPr/>
          <a:lstStyle/>
          <a:p>
            <a:r>
              <a:rPr lang="en-US" dirty="0" smtClean="0"/>
              <a:t>PNOWWA</a:t>
            </a:r>
            <a:endParaRPr lang="en-US" dirty="0"/>
          </a:p>
        </p:txBody>
      </p:sp>
      <p:pic>
        <p:nvPicPr>
          <p:cNvPr id="7" name="Picture 6" descr="Screen Shot 2017-03-30 at 10.54.4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85" y="947293"/>
            <a:ext cx="9629573" cy="5982008"/>
          </a:xfrm>
          <a:prstGeom prst="rect">
            <a:avLst/>
          </a:prstGeom>
        </p:spPr>
      </p:pic>
      <p:sp>
        <p:nvSpPr>
          <p:cNvPr id="4" name="Explosion 1 3"/>
          <p:cNvSpPr/>
          <p:nvPr/>
        </p:nvSpPr>
        <p:spPr>
          <a:xfrm>
            <a:off x="5037958" y="1615386"/>
            <a:ext cx="1905000" cy="13589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DRY SNOW</a:t>
            </a:r>
          </a:p>
        </p:txBody>
      </p:sp>
      <p:sp>
        <p:nvSpPr>
          <p:cNvPr id="8" name="Explosion 1 7"/>
          <p:cNvSpPr/>
          <p:nvPr/>
        </p:nvSpPr>
        <p:spPr>
          <a:xfrm>
            <a:off x="5926316" y="3514545"/>
            <a:ext cx="1905000" cy="13589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Wet</a:t>
            </a:r>
          </a:p>
          <a:p>
            <a:pPr algn="ctr"/>
            <a:r>
              <a:rPr lang="en-GB" dirty="0"/>
              <a:t>SNOW</a:t>
            </a:r>
          </a:p>
        </p:txBody>
      </p:sp>
      <p:sp>
        <p:nvSpPr>
          <p:cNvPr id="9" name="Explosion 1 8"/>
          <p:cNvSpPr/>
          <p:nvPr/>
        </p:nvSpPr>
        <p:spPr>
          <a:xfrm>
            <a:off x="5037958" y="5060410"/>
            <a:ext cx="2602963" cy="13589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FREEZING RAIN</a:t>
            </a:r>
          </a:p>
        </p:txBody>
      </p:sp>
      <p:sp>
        <p:nvSpPr>
          <p:cNvPr id="10" name="Explosion 1 9"/>
          <p:cNvSpPr/>
          <p:nvPr/>
        </p:nvSpPr>
        <p:spPr>
          <a:xfrm>
            <a:off x="7483367" y="5060411"/>
            <a:ext cx="3489434" cy="186889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FREEZING OF WET RUNWAYS</a:t>
            </a:r>
          </a:p>
        </p:txBody>
      </p:sp>
      <p:sp>
        <p:nvSpPr>
          <p:cNvPr id="12" name="Wave 11"/>
          <p:cNvSpPr/>
          <p:nvPr/>
        </p:nvSpPr>
        <p:spPr>
          <a:xfrm>
            <a:off x="7962258" y="1622393"/>
            <a:ext cx="3133600" cy="238760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PROBABILITIES OF CLASSES (2017)EXCEEDANCE </a:t>
            </a:r>
          </a:p>
          <a:p>
            <a:pPr algn="ctr"/>
            <a:r>
              <a:rPr lang="en-GB" dirty="0"/>
              <a:t>PROBABILITIES (2018)</a:t>
            </a:r>
          </a:p>
        </p:txBody>
      </p:sp>
    </p:spTree>
    <p:extLst>
      <p:ext uri="{BB962C8B-B14F-4D97-AF65-F5344CB8AC3E}">
        <p14:creationId xmlns:p14="http://schemas.microsoft.com/office/powerpoint/2010/main" val="1546960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8"/>
            <a:ext cx="6653213" cy="1143000"/>
          </a:xfrm>
        </p:spPr>
        <p:txBody>
          <a:bodyPr/>
          <a:lstStyle/>
          <a:p>
            <a:r>
              <a:rPr lang="en-GB" dirty="0" smtClean="0"/>
              <a:t>De-icing demo</a:t>
            </a:r>
            <a:endParaRPr lang="en-GB" dirty="0"/>
          </a:p>
        </p:txBody>
      </p:sp>
      <p:pic>
        <p:nvPicPr>
          <p:cNvPr id="4" name="Picture 3" descr="Screen Shot 2017-03-30 at 10.55.0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771014"/>
            <a:ext cx="9543393" cy="3281673"/>
          </a:xfrm>
          <a:prstGeom prst="rect">
            <a:avLst/>
          </a:prstGeom>
        </p:spPr>
      </p:pic>
      <p:sp>
        <p:nvSpPr>
          <p:cNvPr id="5" name="Content Placeholder 2"/>
          <p:cNvSpPr txBox="1">
            <a:spLocks/>
          </p:cNvSpPr>
          <p:nvPr/>
        </p:nvSpPr>
        <p:spPr>
          <a:xfrm>
            <a:off x="1981202" y="3894330"/>
            <a:ext cx="8599095" cy="2364987"/>
          </a:xfrm>
          <a:prstGeom prst="rect">
            <a:avLst/>
          </a:prstGeom>
        </p:spPr>
        <p:txBody>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u="sng" dirty="0"/>
              <a:t>De-icing time of individual airplane </a:t>
            </a:r>
            <a:r>
              <a:rPr lang="en-GB" dirty="0"/>
              <a:t>is directly dependent on the weather during stay of it on ground.</a:t>
            </a:r>
          </a:p>
          <a:p>
            <a:r>
              <a:rPr lang="en-GB" dirty="0"/>
              <a:t>During weather conditions of high DIW de-icing time of aircraft is long.</a:t>
            </a:r>
          </a:p>
          <a:p>
            <a:r>
              <a:rPr lang="en-GB" dirty="0"/>
              <a:t>DIW=3 -&gt; ice or a lot of snow on the aircraft</a:t>
            </a:r>
          </a:p>
          <a:p>
            <a:r>
              <a:rPr lang="en-GB" dirty="0"/>
              <a:t>DIW=2 -&gt; some amount of snow on the aircraft</a:t>
            </a:r>
          </a:p>
          <a:p>
            <a:r>
              <a:rPr lang="en-GB" dirty="0"/>
              <a:t>DIW=1 -&gt; only frost on the aircraft</a:t>
            </a:r>
          </a:p>
          <a:p>
            <a:r>
              <a:rPr lang="en-GB" dirty="0"/>
              <a:t>DIW=0 -&gt; no de-icing need</a:t>
            </a:r>
          </a:p>
        </p:txBody>
      </p:sp>
    </p:spTree>
    <p:extLst>
      <p:ext uri="{BB962C8B-B14F-4D97-AF65-F5344CB8AC3E}">
        <p14:creationId xmlns:p14="http://schemas.microsoft.com/office/powerpoint/2010/main" val="698230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60000" cy="1325563"/>
          </a:xfrm>
        </p:spPr>
        <p:txBody>
          <a:bodyPr/>
          <a:lstStyle/>
          <a:p>
            <a:r>
              <a:rPr lang="en-GB" dirty="0" smtClean="0"/>
              <a:t>Tower demo</a:t>
            </a:r>
            <a:endParaRPr lang="en-GB" dirty="0"/>
          </a:p>
        </p:txBody>
      </p:sp>
      <p:sp>
        <p:nvSpPr>
          <p:cNvPr id="3" name="Footer Placeholder 2"/>
          <p:cNvSpPr>
            <a:spLocks noGrp="1"/>
          </p:cNvSpPr>
          <p:nvPr>
            <p:ph type="ftr" sz="quarter" idx="4294967295"/>
          </p:nvPr>
        </p:nvSpPr>
        <p:spPr>
          <a:xfrm>
            <a:off x="1981202" y="6556407"/>
            <a:ext cx="3896435" cy="252000"/>
          </a:xfrm>
          <a:prstGeom prst="rect">
            <a:avLst/>
          </a:prstGeom>
        </p:spPr>
        <p:txBody>
          <a:bodyPr/>
          <a:lstStyle/>
          <a:p>
            <a:r>
              <a:rPr lang="en-US" dirty="0" smtClean="0"/>
              <a:t>PNOWWA</a:t>
            </a:r>
            <a:endParaRPr lang="en-US" dirty="0"/>
          </a:p>
        </p:txBody>
      </p:sp>
      <p:pic>
        <p:nvPicPr>
          <p:cNvPr id="4" name="Picture 3" descr="Screen Shot 2017-03-30 at 10.55.1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1975" y="1207178"/>
            <a:ext cx="11548687" cy="3133593"/>
          </a:xfrm>
          <a:prstGeom prst="rect">
            <a:avLst/>
          </a:prstGeom>
        </p:spPr>
      </p:pic>
    </p:spTree>
    <p:extLst>
      <p:ext uri="{BB962C8B-B14F-4D97-AF65-F5344CB8AC3E}">
        <p14:creationId xmlns:p14="http://schemas.microsoft.com/office/powerpoint/2010/main" val="4055857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27"/>
            <a:ext cx="11160000" cy="1325563"/>
          </a:xfrm>
        </p:spPr>
        <p:txBody>
          <a:bodyPr/>
          <a:lstStyle/>
          <a:p>
            <a:r>
              <a:rPr lang="en-GB" dirty="0" smtClean="0"/>
              <a:t>PNOWWA Scientific demo 2017</a:t>
            </a:r>
            <a:endParaRPr lang="en-GB" dirty="0"/>
          </a:p>
        </p:txBody>
      </p:sp>
      <p:sp>
        <p:nvSpPr>
          <p:cNvPr id="3" name="Footer Placeholder 2"/>
          <p:cNvSpPr>
            <a:spLocks noGrp="1"/>
          </p:cNvSpPr>
          <p:nvPr>
            <p:ph type="ftr" sz="quarter" idx="4294967295"/>
          </p:nvPr>
        </p:nvSpPr>
        <p:spPr>
          <a:xfrm>
            <a:off x="1981202" y="6556407"/>
            <a:ext cx="3896435" cy="252000"/>
          </a:xfrm>
          <a:prstGeom prst="rect">
            <a:avLst/>
          </a:prstGeom>
        </p:spPr>
        <p:txBody>
          <a:bodyPr/>
          <a:lstStyle/>
          <a:p>
            <a:r>
              <a:rPr lang="en-US" dirty="0" smtClean="0"/>
              <a:t>PNOWWA</a:t>
            </a:r>
            <a:endParaRPr lang="en-US" dirty="0"/>
          </a:p>
        </p:txBody>
      </p:sp>
      <p:pic>
        <p:nvPicPr>
          <p:cNvPr id="4" name="Picture 3" descr="Capture1615UT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5440" y="1029013"/>
            <a:ext cx="3466793" cy="5427662"/>
          </a:xfrm>
          <a:prstGeom prst="rect">
            <a:avLst/>
          </a:prstGeom>
        </p:spPr>
      </p:pic>
      <p:sp>
        <p:nvSpPr>
          <p:cNvPr id="5" name="TextBox 4"/>
          <p:cNvSpPr txBox="1"/>
          <p:nvPr/>
        </p:nvSpPr>
        <p:spPr>
          <a:xfrm>
            <a:off x="1477093" y="1062684"/>
            <a:ext cx="4904651" cy="5078313"/>
          </a:xfrm>
          <a:prstGeom prst="rect">
            <a:avLst/>
          </a:prstGeom>
          <a:noFill/>
        </p:spPr>
        <p:txBody>
          <a:bodyPr wrap="square" rtlCol="0">
            <a:spAutoFit/>
          </a:bodyPr>
          <a:lstStyle/>
          <a:p>
            <a:pPr marL="285750" indent="-285750">
              <a:buFont typeface="Arial"/>
              <a:buChar char="•"/>
            </a:pPr>
            <a:r>
              <a:rPr lang="en-GB" dirty="0"/>
              <a:t>On line service with automatic update</a:t>
            </a:r>
          </a:p>
          <a:p>
            <a:pPr marL="285750" indent="-285750">
              <a:buFont typeface="Arial"/>
              <a:buChar char="•"/>
            </a:pPr>
            <a:r>
              <a:rPr lang="en-GB" dirty="0"/>
              <a:t>Tailored products to:</a:t>
            </a:r>
          </a:p>
          <a:p>
            <a:pPr marL="742950" lvl="1" indent="-285750">
              <a:buFont typeface="Arial"/>
              <a:buChar char="•"/>
            </a:pPr>
            <a:r>
              <a:rPr lang="en-GB" dirty="0"/>
              <a:t>Runway maintenance</a:t>
            </a:r>
          </a:p>
          <a:p>
            <a:pPr marL="742950" lvl="1" indent="-285750">
              <a:buFont typeface="Arial"/>
              <a:buChar char="•"/>
            </a:pPr>
            <a:r>
              <a:rPr lang="en-GB" dirty="0"/>
              <a:t>De-icing agents</a:t>
            </a:r>
          </a:p>
          <a:p>
            <a:pPr marL="742950" lvl="1" indent="-285750">
              <a:buFont typeface="Arial"/>
              <a:buChar char="•"/>
            </a:pPr>
            <a:r>
              <a:rPr lang="en-GB" dirty="0"/>
              <a:t>Tower</a:t>
            </a:r>
          </a:p>
          <a:p>
            <a:pPr marL="285750" indent="-285750">
              <a:buFont typeface="Arial"/>
              <a:buChar char="•"/>
            </a:pPr>
            <a:r>
              <a:rPr lang="en-GB" dirty="0"/>
              <a:t>Probabilities of the weather categories defined with users are used to individual users</a:t>
            </a:r>
          </a:p>
          <a:p>
            <a:pPr marL="285750" indent="-285750">
              <a:buFont typeface="Arial"/>
              <a:buChar char="•"/>
            </a:pPr>
            <a:r>
              <a:rPr lang="en-GB" dirty="0"/>
              <a:t>Forecasted parameters:</a:t>
            </a:r>
          </a:p>
          <a:p>
            <a:pPr marL="742950" lvl="1" indent="-285750">
              <a:buFont typeface="Arial"/>
              <a:buChar char="•"/>
            </a:pPr>
            <a:r>
              <a:rPr lang="en-GB" dirty="0"/>
              <a:t>Accumulation of DRY snow</a:t>
            </a:r>
          </a:p>
          <a:p>
            <a:pPr marL="742950" lvl="1" indent="-285750">
              <a:buFont typeface="Arial"/>
              <a:buChar char="•"/>
            </a:pPr>
            <a:r>
              <a:rPr lang="en-GB" dirty="0"/>
              <a:t>Accumulation of WET snow</a:t>
            </a:r>
          </a:p>
          <a:p>
            <a:pPr marL="742950" lvl="1" indent="-285750">
              <a:buFont typeface="Arial"/>
              <a:buChar char="•"/>
            </a:pPr>
            <a:r>
              <a:rPr lang="en-GB" dirty="0"/>
              <a:t>Probability of freezing rain</a:t>
            </a:r>
          </a:p>
          <a:p>
            <a:pPr marL="742950" lvl="1" indent="-285750">
              <a:buFont typeface="Arial"/>
              <a:buChar char="•"/>
            </a:pPr>
            <a:r>
              <a:rPr lang="en-GB" dirty="0"/>
              <a:t>Probability of freezing of wet runways</a:t>
            </a:r>
          </a:p>
          <a:p>
            <a:pPr marL="742950" lvl="1" indent="-285750">
              <a:buFont typeface="Arial"/>
              <a:buChar char="•"/>
            </a:pPr>
            <a:r>
              <a:rPr lang="en-GB" dirty="0"/>
              <a:t>De-icing weather type (categories dependent on the time of individual plane de-icing duration</a:t>
            </a:r>
          </a:p>
          <a:p>
            <a:pPr marL="742950" lvl="1" indent="-285750">
              <a:buFont typeface="Arial"/>
              <a:buChar char="•"/>
            </a:pPr>
            <a:r>
              <a:rPr lang="en-GB" dirty="0"/>
              <a:t>Decrease of visibility CAUSED BY SNOW (fog or mist outscored) </a:t>
            </a:r>
          </a:p>
        </p:txBody>
      </p:sp>
    </p:spTree>
    <p:extLst>
      <p:ext uri="{BB962C8B-B14F-4D97-AF65-F5344CB8AC3E}">
        <p14:creationId xmlns:p14="http://schemas.microsoft.com/office/powerpoint/2010/main" val="365246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Airport Forecast</a:t>
            </a:r>
            <a:endParaRPr lang="en-US" dirty="0"/>
          </a:p>
        </p:txBody>
      </p:sp>
      <p:sp>
        <p:nvSpPr>
          <p:cNvPr id="3" name="Slide Number Placeholder 2"/>
          <p:cNvSpPr>
            <a:spLocks noGrp="1"/>
          </p:cNvSpPr>
          <p:nvPr>
            <p:ph type="sldNum" sz="quarter" idx="12"/>
          </p:nvPr>
        </p:nvSpPr>
        <p:spPr/>
        <p:txBody>
          <a:bodyPr/>
          <a:lstStyle/>
          <a:p>
            <a:fld id="{13BE8AB2-9B50-D544-A2BB-62673476E5E9}" type="slidenum">
              <a:rPr lang="fi-FI" smtClean="0"/>
              <a:t>28</a:t>
            </a:fld>
            <a:endParaRPr lang="fi-FI"/>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0263"/>
            <a:ext cx="12192000" cy="43374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8" y="1644869"/>
            <a:ext cx="12213096" cy="39528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6" y="1690688"/>
            <a:ext cx="12192000" cy="435523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2075294"/>
            <a:ext cx="12226947" cy="1986034"/>
          </a:xfrm>
          <a:prstGeom prst="rect">
            <a:avLst/>
          </a:prstGeom>
        </p:spPr>
      </p:pic>
    </p:spTree>
    <p:extLst>
      <p:ext uri="{BB962C8B-B14F-4D97-AF65-F5344CB8AC3E}">
        <p14:creationId xmlns:p14="http://schemas.microsoft.com/office/powerpoint/2010/main" val="120569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509D5-04CF-3843-8D96-8C06AFA882F8}"/>
              </a:ext>
            </a:extLst>
          </p:cNvPr>
          <p:cNvSpPr>
            <a:spLocks noGrp="1"/>
          </p:cNvSpPr>
          <p:nvPr>
            <p:ph type="title"/>
          </p:nvPr>
        </p:nvSpPr>
        <p:spPr/>
        <p:txBody>
          <a:bodyPr/>
          <a:lstStyle/>
          <a:p>
            <a:r>
              <a:rPr lang="en-GB" dirty="0"/>
              <a:t>5. Conclusions</a:t>
            </a:r>
          </a:p>
        </p:txBody>
      </p:sp>
      <p:sp>
        <p:nvSpPr>
          <p:cNvPr id="3" name="Content Placeholder 2">
            <a:extLst>
              <a:ext uri="{FF2B5EF4-FFF2-40B4-BE49-F238E27FC236}">
                <a16:creationId xmlns:a16="http://schemas.microsoft.com/office/drawing/2014/main" xmlns="" id="{EDE3D8AC-C3FF-6D4F-8269-C91AAD67B4D7}"/>
              </a:ext>
            </a:extLst>
          </p:cNvPr>
          <p:cNvSpPr>
            <a:spLocks noGrp="1"/>
          </p:cNvSpPr>
          <p:nvPr>
            <p:ph idx="1"/>
          </p:nvPr>
        </p:nvSpPr>
        <p:spPr>
          <a:xfrm>
            <a:off x="504000" y="1355834"/>
            <a:ext cx="9720000" cy="4573791"/>
          </a:xfrm>
        </p:spPr>
        <p:txBody>
          <a:bodyPr>
            <a:normAutofit lnSpcReduction="10000"/>
          </a:bodyPr>
          <a:lstStyle/>
          <a:p>
            <a:r>
              <a:rPr lang="en-GB" dirty="0"/>
              <a:t>FMI Nowcasting System (ULJAS) development well under way, but still early days to showcase </a:t>
            </a:r>
            <a:r>
              <a:rPr lang="en-GB" dirty="0" smtClean="0"/>
              <a:t>impacts</a:t>
            </a:r>
          </a:p>
          <a:p>
            <a:pPr lvl="1"/>
            <a:r>
              <a:rPr lang="en-GB" dirty="0" smtClean="0"/>
              <a:t>PNOWWA data will be included</a:t>
            </a:r>
          </a:p>
          <a:p>
            <a:pPr lvl="1"/>
            <a:r>
              <a:rPr lang="en-GB" dirty="0" smtClean="0"/>
              <a:t>First real results by the end of 2019</a:t>
            </a:r>
          </a:p>
          <a:p>
            <a:r>
              <a:rPr lang="en-GB" dirty="0" smtClean="0"/>
              <a:t>Aims at providing all relevant meteorological variables and their probabilities</a:t>
            </a:r>
          </a:p>
          <a:p>
            <a:pPr lvl="1"/>
            <a:r>
              <a:rPr lang="en-GB" dirty="0" smtClean="0"/>
              <a:t>Also winter precipitation with snow, wet snow, slush, freezing rain/drizzle will be included.</a:t>
            </a:r>
            <a:endParaRPr lang="en-GB" dirty="0"/>
          </a:p>
          <a:p>
            <a:r>
              <a:rPr lang="en-GB" dirty="0" smtClean="0"/>
              <a:t>Output data will be but behind APIs</a:t>
            </a:r>
          </a:p>
          <a:p>
            <a:pPr lvl="1"/>
            <a:r>
              <a:rPr lang="en-GB" dirty="0" smtClean="0"/>
              <a:t>Some of the data will be free to </a:t>
            </a:r>
            <a:r>
              <a:rPr lang="en-GB" dirty="0" smtClean="0"/>
              <a:t>use</a:t>
            </a:r>
          </a:p>
          <a:p>
            <a:r>
              <a:rPr lang="en-GB" dirty="0" smtClean="0"/>
              <a:t>Workload: poor forecast?</a:t>
            </a:r>
            <a:endParaRPr lang="en-GB" dirty="0" smtClean="0"/>
          </a:p>
        </p:txBody>
      </p:sp>
      <p:sp>
        <p:nvSpPr>
          <p:cNvPr id="4" name="Slide Number Placeholder 3">
            <a:extLst>
              <a:ext uri="{FF2B5EF4-FFF2-40B4-BE49-F238E27FC236}">
                <a16:creationId xmlns:a16="http://schemas.microsoft.com/office/drawing/2014/main" xmlns="" id="{0FE59A22-4F6C-B545-B10E-CE8C66E6EAD5}"/>
              </a:ext>
            </a:extLst>
          </p:cNvPr>
          <p:cNvSpPr>
            <a:spLocks noGrp="1"/>
          </p:cNvSpPr>
          <p:nvPr>
            <p:ph type="sldNum" sz="quarter" idx="12"/>
          </p:nvPr>
        </p:nvSpPr>
        <p:spPr/>
        <p:txBody>
          <a:bodyPr/>
          <a:lstStyle/>
          <a:p>
            <a:fld id="{13BE8AB2-9B50-D544-A2BB-62673476E5E9}" type="slidenum">
              <a:rPr lang="fi-FI" smtClean="0"/>
              <a:t>29</a:t>
            </a:fld>
            <a:endParaRPr lang="fi-FI" dirty="0"/>
          </a:p>
        </p:txBody>
      </p:sp>
    </p:spTree>
    <p:extLst>
      <p:ext uri="{BB962C8B-B14F-4D97-AF65-F5344CB8AC3E}">
        <p14:creationId xmlns:p14="http://schemas.microsoft.com/office/powerpoint/2010/main" val="2650643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338400-98C7-E44E-83E2-737E0FAB0EB5}"/>
              </a:ext>
            </a:extLst>
          </p:cNvPr>
          <p:cNvSpPr>
            <a:spLocks noGrp="1"/>
          </p:cNvSpPr>
          <p:nvPr>
            <p:ph type="title"/>
          </p:nvPr>
        </p:nvSpPr>
        <p:spPr/>
        <p:txBody>
          <a:bodyPr/>
          <a:lstStyle/>
          <a:p>
            <a:r>
              <a:rPr lang="en-GB" dirty="0"/>
              <a:t>1. Motivation</a:t>
            </a:r>
          </a:p>
        </p:txBody>
      </p:sp>
      <p:sp>
        <p:nvSpPr>
          <p:cNvPr id="3" name="Content Placeholder 2">
            <a:extLst>
              <a:ext uri="{FF2B5EF4-FFF2-40B4-BE49-F238E27FC236}">
                <a16:creationId xmlns:a16="http://schemas.microsoft.com/office/drawing/2014/main" xmlns="" id="{8545F4E9-6DCD-D648-A194-1602500B1734}"/>
              </a:ext>
            </a:extLst>
          </p:cNvPr>
          <p:cNvSpPr>
            <a:spLocks noGrp="1"/>
          </p:cNvSpPr>
          <p:nvPr>
            <p:ph idx="1"/>
          </p:nvPr>
        </p:nvSpPr>
        <p:spPr/>
        <p:txBody>
          <a:bodyPr/>
          <a:lstStyle/>
          <a:p>
            <a:r>
              <a:rPr lang="en-GB" dirty="0"/>
              <a:t>Over the years, FMI has developed individual nowcasting solutions serving specific needs, but we have been lacking a comprehensive nowcasting system</a:t>
            </a:r>
          </a:p>
          <a:p>
            <a:r>
              <a:rPr lang="en-GB" dirty="0"/>
              <a:t>The 0-6h nowcasts are largely produced manually </a:t>
            </a:r>
          </a:p>
          <a:p>
            <a:r>
              <a:rPr lang="en-GB" dirty="0"/>
              <a:t>The current way of working does not meet all of our customers’ needs and is not updated quickly enough for automatic production processes</a:t>
            </a:r>
          </a:p>
          <a:p>
            <a:r>
              <a:rPr lang="en-GB" dirty="0"/>
              <a:t>Data is in siloes and not in a uniform database</a:t>
            </a:r>
          </a:p>
        </p:txBody>
      </p:sp>
      <p:sp>
        <p:nvSpPr>
          <p:cNvPr id="4" name="Slide Number Placeholder 3">
            <a:extLst>
              <a:ext uri="{FF2B5EF4-FFF2-40B4-BE49-F238E27FC236}">
                <a16:creationId xmlns:a16="http://schemas.microsoft.com/office/drawing/2014/main" xmlns="" id="{5A7D946E-D0ED-D54A-B499-2DD63ED616EF}"/>
              </a:ext>
            </a:extLst>
          </p:cNvPr>
          <p:cNvSpPr>
            <a:spLocks noGrp="1"/>
          </p:cNvSpPr>
          <p:nvPr>
            <p:ph type="sldNum" sz="quarter" idx="12"/>
          </p:nvPr>
        </p:nvSpPr>
        <p:spPr/>
        <p:txBody>
          <a:bodyPr/>
          <a:lstStyle/>
          <a:p>
            <a:fld id="{13BE8AB2-9B50-D544-A2BB-62673476E5E9}" type="slidenum">
              <a:rPr lang="fi-FI" smtClean="0"/>
              <a:t>3</a:t>
            </a:fld>
            <a:endParaRPr lang="fi-FI" dirty="0"/>
          </a:p>
        </p:txBody>
      </p:sp>
    </p:spTree>
    <p:extLst>
      <p:ext uri="{BB962C8B-B14F-4D97-AF65-F5344CB8AC3E}">
        <p14:creationId xmlns:p14="http://schemas.microsoft.com/office/powerpoint/2010/main" val="3993009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E92515A-D8F9-9940-AD29-6A109AA5805E}"/>
              </a:ext>
            </a:extLst>
          </p:cNvPr>
          <p:cNvSpPr>
            <a:spLocks noGrp="1"/>
          </p:cNvSpPr>
          <p:nvPr>
            <p:ph type="ctrTitle"/>
          </p:nvPr>
        </p:nvSpPr>
        <p:spPr>
          <a:xfrm>
            <a:off x="504000" y="446487"/>
            <a:ext cx="9144000" cy="2387600"/>
          </a:xfrm>
        </p:spPr>
        <p:txBody>
          <a:bodyPr/>
          <a:lstStyle/>
          <a:p>
            <a:r>
              <a:rPr lang="en-GB" dirty="0" smtClean="0"/>
              <a:t>Thank you!</a:t>
            </a:r>
            <a:endParaRPr lang="en-GB" dirty="0"/>
          </a:p>
        </p:txBody>
      </p:sp>
      <p:sp>
        <p:nvSpPr>
          <p:cNvPr id="8" name="Subtitle 7">
            <a:extLst>
              <a:ext uri="{FF2B5EF4-FFF2-40B4-BE49-F238E27FC236}">
                <a16:creationId xmlns:a16="http://schemas.microsoft.com/office/drawing/2014/main" xmlns="" id="{3BD09BAB-E43C-0B44-A35F-8D21C248560C}"/>
              </a:ext>
            </a:extLst>
          </p:cNvPr>
          <p:cNvSpPr>
            <a:spLocks noGrp="1"/>
          </p:cNvSpPr>
          <p:nvPr>
            <p:ph type="subTitle" idx="1"/>
          </p:nvPr>
        </p:nvSpPr>
        <p:spPr>
          <a:xfrm>
            <a:off x="504000" y="3002948"/>
            <a:ext cx="9144000" cy="1655762"/>
          </a:xfrm>
        </p:spPr>
        <p:txBody>
          <a:bodyPr>
            <a:normAutofit/>
          </a:bodyPr>
          <a:lstStyle/>
          <a:p>
            <a:r>
              <a:rPr lang="en-GB" sz="2800" dirty="0" smtClean="0"/>
              <a:t>Jaakko.Nuottokari@fmi.fi </a:t>
            </a:r>
          </a:p>
          <a:p>
            <a:r>
              <a:rPr lang="en-GB" sz="2000" dirty="0" smtClean="0"/>
              <a:t>Head </a:t>
            </a:r>
            <a:r>
              <a:rPr lang="en-GB" sz="2000" dirty="0"/>
              <a:t>of Aviation and Defence</a:t>
            </a:r>
          </a:p>
          <a:p>
            <a:r>
              <a:rPr lang="en-GB" sz="2000" dirty="0"/>
              <a:t>Finnish Meteorological </a:t>
            </a:r>
            <a:r>
              <a:rPr lang="en-GB" sz="2000" dirty="0" smtClean="0"/>
              <a:t>Institute</a:t>
            </a:r>
          </a:p>
          <a:p>
            <a:endParaRPr lang="en-GB" sz="2000" dirty="0"/>
          </a:p>
        </p:txBody>
      </p:sp>
      <p:sp>
        <p:nvSpPr>
          <p:cNvPr id="4" name="Slide Number Placeholder 3">
            <a:extLst>
              <a:ext uri="{FF2B5EF4-FFF2-40B4-BE49-F238E27FC236}">
                <a16:creationId xmlns:a16="http://schemas.microsoft.com/office/drawing/2014/main" xmlns="" id="{BA014E7C-096C-EF47-B1E7-6BDDD4F6E314}"/>
              </a:ext>
            </a:extLst>
          </p:cNvPr>
          <p:cNvSpPr>
            <a:spLocks noGrp="1"/>
          </p:cNvSpPr>
          <p:nvPr>
            <p:ph type="sldNum" sz="quarter" idx="12"/>
          </p:nvPr>
        </p:nvSpPr>
        <p:spPr/>
        <p:txBody>
          <a:bodyPr/>
          <a:lstStyle/>
          <a:p>
            <a:fld id="{13BE8AB2-9B50-D544-A2BB-62673476E5E9}" type="slidenum">
              <a:rPr lang="fi-FI" smtClean="0"/>
              <a:t>30</a:t>
            </a:fld>
            <a:endParaRPr lang="fi-FI" dirty="0"/>
          </a:p>
        </p:txBody>
      </p:sp>
      <p:sp>
        <p:nvSpPr>
          <p:cNvPr id="2" name="Rectangle 1"/>
          <p:cNvSpPr/>
          <p:nvPr/>
        </p:nvSpPr>
        <p:spPr>
          <a:xfrm>
            <a:off x="504000" y="4470571"/>
            <a:ext cx="4451669" cy="1015663"/>
          </a:xfrm>
          <a:prstGeom prst="rect">
            <a:avLst/>
          </a:prstGeom>
        </p:spPr>
        <p:txBody>
          <a:bodyPr wrap="square">
            <a:spAutoFit/>
          </a:bodyPr>
          <a:lstStyle/>
          <a:p>
            <a:r>
              <a:rPr lang="en-GB" sz="2400" dirty="0"/>
              <a:t>Jarkko.Hirvonen@fmi.fi</a:t>
            </a:r>
          </a:p>
          <a:p>
            <a:r>
              <a:rPr lang="en-GB" dirty="0"/>
              <a:t>Senior Meteorologist</a:t>
            </a:r>
          </a:p>
          <a:p>
            <a:r>
              <a:rPr lang="en-GB" dirty="0"/>
              <a:t>Finnish Meteorological Institute</a:t>
            </a:r>
            <a:endParaRPr lang="en-GB" dirty="0"/>
          </a:p>
        </p:txBody>
      </p:sp>
    </p:spTree>
    <p:extLst>
      <p:ext uri="{BB962C8B-B14F-4D97-AF65-F5344CB8AC3E}">
        <p14:creationId xmlns:p14="http://schemas.microsoft.com/office/powerpoint/2010/main" val="3969061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16BDF-5B6D-7A44-B889-9E8FAF49F510}"/>
              </a:ext>
            </a:extLst>
          </p:cNvPr>
          <p:cNvSpPr>
            <a:spLocks noGrp="1"/>
          </p:cNvSpPr>
          <p:nvPr>
            <p:ph type="title"/>
          </p:nvPr>
        </p:nvSpPr>
        <p:spPr/>
        <p:txBody>
          <a:bodyPr/>
          <a:lstStyle/>
          <a:p>
            <a:r>
              <a:rPr lang="en-GB" dirty="0"/>
              <a:t>2. Project Design</a:t>
            </a:r>
          </a:p>
        </p:txBody>
      </p:sp>
      <p:sp>
        <p:nvSpPr>
          <p:cNvPr id="3" name="Content Placeholder 2">
            <a:extLst>
              <a:ext uri="{FF2B5EF4-FFF2-40B4-BE49-F238E27FC236}">
                <a16:creationId xmlns:a16="http://schemas.microsoft.com/office/drawing/2014/main" xmlns="" id="{49C3A589-4722-1243-A006-2CA53903D777}"/>
              </a:ext>
            </a:extLst>
          </p:cNvPr>
          <p:cNvSpPr>
            <a:spLocks noGrp="1"/>
          </p:cNvSpPr>
          <p:nvPr>
            <p:ph idx="1"/>
          </p:nvPr>
        </p:nvSpPr>
        <p:spPr/>
        <p:txBody>
          <a:bodyPr/>
          <a:lstStyle/>
          <a:p>
            <a:pPr marL="0" indent="0">
              <a:buNone/>
            </a:pPr>
            <a:r>
              <a:rPr lang="en-GB" b="1" dirty="0"/>
              <a:t>Vision</a:t>
            </a:r>
            <a:r>
              <a:rPr lang="en-GB" dirty="0"/>
              <a:t>	</a:t>
            </a:r>
            <a:r>
              <a:rPr lang="en-GB" i="1" dirty="0"/>
              <a:t>FMI nowcasting system represents international 		state-of-the-art and generates added value to 			our customers. Societal impact is achieved by 		applying open data policies.  </a:t>
            </a:r>
          </a:p>
          <a:p>
            <a:pPr marL="0" indent="0">
              <a:buNone/>
            </a:pPr>
            <a:endParaRPr lang="en-GB" i="1" dirty="0"/>
          </a:p>
          <a:p>
            <a:pPr marL="0" indent="0">
              <a:buNone/>
            </a:pPr>
            <a:r>
              <a:rPr lang="en-GB" b="1" dirty="0"/>
              <a:t>Goal		Seamless and automatic forecast production 		process in the 0-6h timeframe by the end of 		2019 in the Nordic </a:t>
            </a:r>
            <a:r>
              <a:rPr lang="en-GB" b="1" dirty="0" smtClean="0"/>
              <a:t>domain*</a:t>
            </a:r>
            <a:endParaRPr lang="en-GB" b="1" dirty="0"/>
          </a:p>
          <a:p>
            <a:pPr marL="0" indent="0">
              <a:buNone/>
            </a:pPr>
            <a:r>
              <a:rPr lang="en-GB" b="1" dirty="0" smtClean="0"/>
              <a:t>		</a:t>
            </a:r>
            <a:r>
              <a:rPr lang="en-GB" i="1" dirty="0" smtClean="0"/>
              <a:t>*extended </a:t>
            </a:r>
            <a:r>
              <a:rPr lang="en-GB" i="1" dirty="0" err="1" smtClean="0"/>
              <a:t>Scandinavia+Finland</a:t>
            </a:r>
            <a:r>
              <a:rPr lang="en-GB" i="1" dirty="0"/>
              <a:t> </a:t>
            </a:r>
            <a:r>
              <a:rPr lang="en-GB" b="1" dirty="0" smtClean="0"/>
              <a:t>			</a:t>
            </a:r>
            <a:endParaRPr lang="en-GB" b="1" dirty="0"/>
          </a:p>
        </p:txBody>
      </p:sp>
      <p:sp>
        <p:nvSpPr>
          <p:cNvPr id="4" name="Slide Number Placeholder 3">
            <a:extLst>
              <a:ext uri="{FF2B5EF4-FFF2-40B4-BE49-F238E27FC236}">
                <a16:creationId xmlns:a16="http://schemas.microsoft.com/office/drawing/2014/main" xmlns="" id="{CFCFB611-2A6D-1447-BD0C-114869735AC4}"/>
              </a:ext>
            </a:extLst>
          </p:cNvPr>
          <p:cNvSpPr>
            <a:spLocks noGrp="1"/>
          </p:cNvSpPr>
          <p:nvPr>
            <p:ph type="sldNum" sz="quarter" idx="12"/>
          </p:nvPr>
        </p:nvSpPr>
        <p:spPr/>
        <p:txBody>
          <a:bodyPr/>
          <a:lstStyle/>
          <a:p>
            <a:fld id="{13BE8AB2-9B50-D544-A2BB-62673476E5E9}" type="slidenum">
              <a:rPr lang="fi-FI" smtClean="0"/>
              <a:t>4</a:t>
            </a:fld>
            <a:endParaRPr lang="fi-FI" dirty="0"/>
          </a:p>
        </p:txBody>
      </p:sp>
    </p:spTree>
    <p:extLst>
      <p:ext uri="{BB962C8B-B14F-4D97-AF65-F5344CB8AC3E}">
        <p14:creationId xmlns:p14="http://schemas.microsoft.com/office/powerpoint/2010/main" val="2610430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216A63-7D38-E945-AB7C-B51D4432D783}"/>
              </a:ext>
            </a:extLst>
          </p:cNvPr>
          <p:cNvSpPr>
            <a:spLocks noGrp="1"/>
          </p:cNvSpPr>
          <p:nvPr>
            <p:ph type="title"/>
          </p:nvPr>
        </p:nvSpPr>
        <p:spPr/>
        <p:txBody>
          <a:bodyPr/>
          <a:lstStyle/>
          <a:p>
            <a:r>
              <a:rPr lang="en-GB" dirty="0"/>
              <a:t>2. Objectives</a:t>
            </a:r>
          </a:p>
        </p:txBody>
      </p:sp>
      <p:sp>
        <p:nvSpPr>
          <p:cNvPr id="3" name="Content Placeholder 2">
            <a:extLst>
              <a:ext uri="{FF2B5EF4-FFF2-40B4-BE49-F238E27FC236}">
                <a16:creationId xmlns:a16="http://schemas.microsoft.com/office/drawing/2014/main" xmlns="" id="{6E8F2F8F-CC4A-B449-A427-B95B99E624CE}"/>
              </a:ext>
            </a:extLst>
          </p:cNvPr>
          <p:cNvSpPr>
            <a:spLocks noGrp="1"/>
          </p:cNvSpPr>
          <p:nvPr>
            <p:ph idx="1"/>
          </p:nvPr>
        </p:nvSpPr>
        <p:spPr/>
        <p:txBody>
          <a:bodyPr>
            <a:normAutofit fontScale="92500" lnSpcReduction="20000"/>
          </a:bodyPr>
          <a:lstStyle/>
          <a:p>
            <a:pPr marL="514350" indent="-514350">
              <a:buFont typeface="+mj-lt"/>
              <a:buAutoNum type="arabicPeriod"/>
            </a:pPr>
            <a:r>
              <a:rPr lang="en-GB" dirty="0"/>
              <a:t>Combine various observation and analysis data sources into an accurate current state of the atmosphere</a:t>
            </a:r>
          </a:p>
          <a:p>
            <a:pPr marL="514350" indent="-514350">
              <a:buFont typeface="+mj-lt"/>
              <a:buAutoNum type="arabicPeriod"/>
            </a:pPr>
            <a:r>
              <a:rPr lang="en-GB" dirty="0"/>
              <a:t>Implement a rapidly updating limited area nowcasting NWP model over the </a:t>
            </a:r>
            <a:r>
              <a:rPr lang="en-GB" dirty="0" smtClean="0"/>
              <a:t>Nordic domain</a:t>
            </a:r>
            <a:endParaRPr lang="en-GB" dirty="0"/>
          </a:p>
          <a:p>
            <a:pPr marL="514350" indent="-514350">
              <a:buFont typeface="+mj-lt"/>
              <a:buAutoNum type="arabicPeriod"/>
            </a:pPr>
            <a:r>
              <a:rPr lang="en-GB" dirty="0"/>
              <a:t>Implement radar and satellite based nowcasting products into operational production</a:t>
            </a:r>
          </a:p>
          <a:p>
            <a:pPr marL="514350" indent="-514350">
              <a:buFont typeface="+mj-lt"/>
              <a:buAutoNum type="arabicPeriod"/>
            </a:pPr>
            <a:r>
              <a:rPr lang="en-GB" dirty="0"/>
              <a:t>Blend observations, nowcasting products and NWP data into a seamless forecast</a:t>
            </a:r>
          </a:p>
          <a:p>
            <a:pPr marL="514350" indent="-514350">
              <a:buFont typeface="+mj-lt"/>
              <a:buAutoNum type="arabicPeriod"/>
            </a:pPr>
            <a:r>
              <a:rPr lang="en-GB" dirty="0"/>
              <a:t>Implement continuous quality control and assurance of the nowcasting information</a:t>
            </a:r>
          </a:p>
          <a:p>
            <a:pPr marL="514350" indent="-514350">
              <a:buFont typeface="+mj-lt"/>
              <a:buAutoNum type="arabicPeriod"/>
            </a:pPr>
            <a:r>
              <a:rPr lang="en-GB" dirty="0"/>
              <a:t>Develop and implement necessary changes to the production system</a:t>
            </a:r>
          </a:p>
        </p:txBody>
      </p:sp>
      <p:sp>
        <p:nvSpPr>
          <p:cNvPr id="4" name="Slide Number Placeholder 3">
            <a:extLst>
              <a:ext uri="{FF2B5EF4-FFF2-40B4-BE49-F238E27FC236}">
                <a16:creationId xmlns:a16="http://schemas.microsoft.com/office/drawing/2014/main" xmlns="" id="{920721C1-8C17-004C-A3E5-C83292A1CC22}"/>
              </a:ext>
            </a:extLst>
          </p:cNvPr>
          <p:cNvSpPr>
            <a:spLocks noGrp="1"/>
          </p:cNvSpPr>
          <p:nvPr>
            <p:ph type="sldNum" sz="quarter" idx="12"/>
          </p:nvPr>
        </p:nvSpPr>
        <p:spPr/>
        <p:txBody>
          <a:bodyPr/>
          <a:lstStyle/>
          <a:p>
            <a:fld id="{13BE8AB2-9B50-D544-A2BB-62673476E5E9}" type="slidenum">
              <a:rPr lang="fi-FI" smtClean="0"/>
              <a:t>5</a:t>
            </a:fld>
            <a:endParaRPr lang="fi-FI" dirty="0"/>
          </a:p>
        </p:txBody>
      </p:sp>
    </p:spTree>
    <p:extLst>
      <p:ext uri="{BB962C8B-B14F-4D97-AF65-F5344CB8AC3E}">
        <p14:creationId xmlns:p14="http://schemas.microsoft.com/office/powerpoint/2010/main" val="2904005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97E39-6105-454F-B462-1BCA2627CBDA}"/>
              </a:ext>
            </a:extLst>
          </p:cNvPr>
          <p:cNvSpPr>
            <a:spLocks noGrp="1"/>
          </p:cNvSpPr>
          <p:nvPr>
            <p:ph type="title"/>
          </p:nvPr>
        </p:nvSpPr>
        <p:spPr>
          <a:xfrm>
            <a:off x="504000" y="365125"/>
            <a:ext cx="9720000" cy="1852418"/>
          </a:xfrm>
        </p:spPr>
        <p:txBody>
          <a:bodyPr>
            <a:noAutofit/>
          </a:bodyPr>
          <a:lstStyle/>
          <a:p>
            <a:r>
              <a:rPr lang="en-GB" sz="3000" dirty="0"/>
              <a:t>WP1 Implement weather radar based observation and nowcasting for precipitation fields</a:t>
            </a:r>
          </a:p>
        </p:txBody>
      </p:sp>
      <p:sp>
        <p:nvSpPr>
          <p:cNvPr id="3" name="Content Placeholder 2">
            <a:extLst>
              <a:ext uri="{FF2B5EF4-FFF2-40B4-BE49-F238E27FC236}">
                <a16:creationId xmlns:a16="http://schemas.microsoft.com/office/drawing/2014/main" xmlns="" id="{6FBAD3F4-82CE-1E49-B00A-3C9A4BADE5C2}"/>
              </a:ext>
            </a:extLst>
          </p:cNvPr>
          <p:cNvSpPr>
            <a:spLocks noGrp="1"/>
          </p:cNvSpPr>
          <p:nvPr>
            <p:ph idx="1"/>
          </p:nvPr>
        </p:nvSpPr>
        <p:spPr>
          <a:xfrm>
            <a:off x="504000" y="2407919"/>
            <a:ext cx="9720000" cy="3521705"/>
          </a:xfrm>
        </p:spPr>
        <p:txBody>
          <a:bodyPr/>
          <a:lstStyle/>
          <a:p>
            <a:pPr marL="914400" lvl="1" indent="-457200">
              <a:buFont typeface="+mj-lt"/>
              <a:buAutoNum type="arabicPeriod"/>
            </a:pPr>
            <a:r>
              <a:rPr lang="en-GB" dirty="0"/>
              <a:t>Precipitation motion field analysis </a:t>
            </a:r>
          </a:p>
          <a:p>
            <a:pPr marL="914400" lvl="1" indent="-457200">
              <a:buFont typeface="+mj-lt"/>
              <a:buAutoNum type="arabicPeriod"/>
            </a:pPr>
            <a:r>
              <a:rPr lang="en-GB" dirty="0"/>
              <a:t>Implementation of the FMI Probabilistic Precipitation Nowcasting (PPN) method</a:t>
            </a:r>
          </a:p>
          <a:p>
            <a:pPr marL="914400" lvl="1" indent="-457200">
              <a:buFont typeface="+mj-lt"/>
              <a:buAutoNum type="arabicPeriod"/>
            </a:pPr>
            <a:r>
              <a:rPr lang="en-GB" dirty="0"/>
              <a:t>Blending of the precipitation field with the nowcast NWP fields</a:t>
            </a:r>
          </a:p>
          <a:p>
            <a:pPr marL="914400" lvl="1" indent="-457200">
              <a:buFont typeface="+mj-lt"/>
              <a:buAutoNum type="arabicPeriod"/>
            </a:pPr>
            <a:r>
              <a:rPr lang="en-GB" dirty="0"/>
              <a:t>Development of the operational production environment</a:t>
            </a:r>
          </a:p>
          <a:p>
            <a:pPr marL="914400" lvl="1" indent="-457200">
              <a:buFont typeface="+mj-lt"/>
              <a:buAutoNum type="arabicPeriod"/>
            </a:pPr>
            <a:r>
              <a:rPr lang="en-GB" dirty="0"/>
              <a:t>Verification</a:t>
            </a:r>
          </a:p>
        </p:txBody>
      </p:sp>
      <p:sp>
        <p:nvSpPr>
          <p:cNvPr id="4" name="Slide Number Placeholder 3">
            <a:extLst>
              <a:ext uri="{FF2B5EF4-FFF2-40B4-BE49-F238E27FC236}">
                <a16:creationId xmlns:a16="http://schemas.microsoft.com/office/drawing/2014/main" xmlns="" id="{13407EF0-1632-7F4A-B1CC-90D9A1832E85}"/>
              </a:ext>
            </a:extLst>
          </p:cNvPr>
          <p:cNvSpPr>
            <a:spLocks noGrp="1"/>
          </p:cNvSpPr>
          <p:nvPr>
            <p:ph type="sldNum" sz="quarter" idx="12"/>
          </p:nvPr>
        </p:nvSpPr>
        <p:spPr/>
        <p:txBody>
          <a:bodyPr/>
          <a:lstStyle/>
          <a:p>
            <a:fld id="{13BE8AB2-9B50-D544-A2BB-62673476E5E9}" type="slidenum">
              <a:rPr lang="fi-FI" smtClean="0"/>
              <a:t>6</a:t>
            </a:fld>
            <a:endParaRPr lang="fi-FI" dirty="0"/>
          </a:p>
        </p:txBody>
      </p:sp>
    </p:spTree>
    <p:extLst>
      <p:ext uri="{BB962C8B-B14F-4D97-AF65-F5344CB8AC3E}">
        <p14:creationId xmlns:p14="http://schemas.microsoft.com/office/powerpoint/2010/main" val="3699228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4294967295"/>
          </p:nvPr>
        </p:nvSpPr>
        <p:spPr>
          <a:xfrm>
            <a:off x="1787526" y="6246814"/>
            <a:ext cx="2159000" cy="471487"/>
          </a:xfrm>
          <a:prstGeom prst="rect">
            <a:avLst/>
          </a:prstGeom>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WenQuanYi Micro Hei" charset="0"/>
                <a:cs typeface="WenQuanYi Micro Hei" charset="0"/>
              </a:defRPr>
            </a:lvl9pPr>
          </a:lstStyle>
          <a:p>
            <a:fld id="{2CD5A237-9664-445F-AD75-AFC989DBC5EB}" type="datetime1">
              <a:rPr lang="fi-FI" altLang="en-US">
                <a:solidFill>
                  <a:srgbClr val="C0C0C0"/>
                </a:solidFill>
                <a:cs typeface="DejaVu Sans" panose="020B0603030804020204" pitchFamily="34" charset="0"/>
              </a:rPr>
              <a:pPr/>
              <a:t>12.2.2019</a:t>
            </a:fld>
            <a:endParaRPr lang="fi-FI" altLang="en-US">
              <a:solidFill>
                <a:srgbClr val="C0C0C0"/>
              </a:solidFill>
              <a:cs typeface="DejaVu Sans" panose="020B0603030804020204" pitchFamily="34" charset="0"/>
            </a:endParaRPr>
          </a:p>
        </p:txBody>
      </p:sp>
      <p:sp>
        <p:nvSpPr>
          <p:cNvPr id="13315" name="Slide Number Placeholder 5"/>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ea typeface="WenQuanYi Micro Hei" charset="0"/>
                <a:cs typeface="WenQuanYi Micro Hei" charset="0"/>
              </a:defRPr>
            </a:lvl9pPr>
          </a:lstStyle>
          <a:p>
            <a:fld id="{A29221CC-F854-4FD8-A5BF-70485DD3B2E6}" type="slidenum">
              <a:rPr lang="fi-FI" altLang="en-US">
                <a:solidFill>
                  <a:srgbClr val="C0C0C0"/>
                </a:solidFill>
                <a:cs typeface="DejaVu Sans" panose="020B0603030804020204" pitchFamily="34" charset="0"/>
              </a:rPr>
              <a:pPr/>
              <a:t>7</a:t>
            </a:fld>
            <a:endParaRPr lang="fi-FI" altLang="en-US">
              <a:solidFill>
                <a:srgbClr val="C0C0C0"/>
              </a:solidFill>
              <a:cs typeface="DejaVu Sans" panose="020B0603030804020204" pitchFamily="34" charset="0"/>
            </a:endParaRPr>
          </a:p>
        </p:txBody>
      </p:sp>
      <p:sp>
        <p:nvSpPr>
          <p:cNvPr id="13316" name="Rectangle 1"/>
          <p:cNvSpPr>
            <a:spLocks noGrp="1" noChangeArrowheads="1"/>
          </p:cNvSpPr>
          <p:nvPr>
            <p:ph type="title" idx="4294967295"/>
          </p:nvPr>
        </p:nvSpPr>
        <p:spPr>
          <a:xfrm>
            <a:off x="1787527" y="549276"/>
            <a:ext cx="6431188" cy="735013"/>
          </a:xfrm>
        </p:spPr>
        <p:txBody>
          <a:bodyPr vert="horz" lIns="91440" tIns="35560" rIns="91440" bIns="45720" rtlCol="0" anchor="ctr">
            <a:normAutofit/>
          </a:bodyP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altLang="en-US" dirty="0" smtClean="0"/>
              <a:t>Working hypothesis:</a:t>
            </a:r>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60" y="1842794"/>
            <a:ext cx="9643129" cy="45188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3"/>
          <p:cNvSpPr txBox="1">
            <a:spLocks noChangeArrowheads="1"/>
          </p:cNvSpPr>
          <p:nvPr/>
        </p:nvSpPr>
        <p:spPr bwMode="auto">
          <a:xfrm>
            <a:off x="936561" y="1315610"/>
            <a:ext cx="8268605"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780" rIns="0" bIns="0"/>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WenQuanYi Micro Hei" charset="0"/>
                <a:cs typeface="WenQuanYi Micro Hei" charset="0"/>
              </a:defRPr>
            </a:lvl9pPr>
          </a:lstStyle>
          <a:p>
            <a:pPr eaLnBrk="1"/>
            <a:r>
              <a:rPr lang="en-US" altLang="en-US" sz="2000" b="1" dirty="0">
                <a:solidFill>
                  <a:schemeClr val="accent3"/>
                </a:solidFill>
              </a:rPr>
              <a:t>Up to 1-2 hours, </a:t>
            </a:r>
            <a:r>
              <a:rPr lang="en-US" altLang="en-US" sz="2000" b="1" dirty="0" smtClean="0">
                <a:solidFill>
                  <a:schemeClr val="accent1"/>
                </a:solidFill>
              </a:rPr>
              <a:t>weather radar </a:t>
            </a:r>
            <a:r>
              <a:rPr lang="en-US" altLang="en-US" sz="2000" b="1" dirty="0">
                <a:solidFill>
                  <a:schemeClr val="accent3"/>
                </a:solidFill>
              </a:rPr>
              <a:t>based direct motion extrapolation is</a:t>
            </a:r>
            <a:br>
              <a:rPr lang="en-US" altLang="en-US" sz="2000" b="1" dirty="0">
                <a:solidFill>
                  <a:schemeClr val="accent3"/>
                </a:solidFill>
              </a:rPr>
            </a:br>
            <a:r>
              <a:rPr lang="en-US" altLang="en-US" sz="2000" b="1" dirty="0">
                <a:solidFill>
                  <a:schemeClr val="accent3"/>
                </a:solidFill>
              </a:rPr>
              <a:t>superior to model based forecasts</a:t>
            </a:r>
          </a:p>
        </p:txBody>
      </p:sp>
      <p:sp>
        <p:nvSpPr>
          <p:cNvPr id="2" name="Rectangle 1"/>
          <p:cNvSpPr/>
          <p:nvPr/>
        </p:nvSpPr>
        <p:spPr>
          <a:xfrm>
            <a:off x="6992471" y="2981700"/>
            <a:ext cx="2312894" cy="1769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Nowcast</a:t>
            </a:r>
            <a:r>
              <a:rPr lang="en-US" dirty="0" smtClean="0">
                <a:solidFill>
                  <a:schemeClr val="tx1"/>
                </a:solidFill>
              </a:rPr>
              <a:t> model</a:t>
            </a:r>
            <a:endParaRPr lang="en-US" dirty="0">
              <a:solidFill>
                <a:schemeClr val="tx1"/>
              </a:solidFill>
            </a:endParaRPr>
          </a:p>
        </p:txBody>
      </p:sp>
      <p:sp>
        <p:nvSpPr>
          <p:cNvPr id="8" name="Rectangle 7"/>
          <p:cNvSpPr/>
          <p:nvPr/>
        </p:nvSpPr>
        <p:spPr>
          <a:xfrm>
            <a:off x="6992471" y="3234974"/>
            <a:ext cx="2312894" cy="20407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Numerical model</a:t>
            </a:r>
            <a:endParaRPr lang="en-US" dirty="0">
              <a:solidFill>
                <a:schemeClr val="tx1"/>
              </a:solidFill>
            </a:endParaRPr>
          </a:p>
        </p:txBody>
      </p:sp>
      <p:sp>
        <p:nvSpPr>
          <p:cNvPr id="3" name="TextBox 2"/>
          <p:cNvSpPr txBox="1"/>
          <p:nvPr/>
        </p:nvSpPr>
        <p:spPr>
          <a:xfrm rot="16200000">
            <a:off x="-907433" y="3947207"/>
            <a:ext cx="3287877" cy="400110"/>
          </a:xfrm>
          <a:prstGeom prst="rect">
            <a:avLst/>
          </a:prstGeom>
          <a:solidFill>
            <a:schemeClr val="bg2"/>
          </a:solidFill>
        </p:spPr>
        <p:txBody>
          <a:bodyPr wrap="square" rtlCol="0">
            <a:spAutoFit/>
          </a:bodyPr>
          <a:lstStyle/>
          <a:p>
            <a:r>
              <a:rPr lang="en-US" sz="2000" dirty="0" smtClean="0"/>
              <a:t>D/E      |     B/ C       |        A</a:t>
            </a:r>
            <a:endParaRPr lang="en-US" sz="2000" dirty="0"/>
          </a:p>
        </p:txBody>
      </p:sp>
      <p:sp>
        <p:nvSpPr>
          <p:cNvPr id="10" name="TextBox 9"/>
          <p:cNvSpPr txBox="1"/>
          <p:nvPr/>
        </p:nvSpPr>
        <p:spPr>
          <a:xfrm rot="5400000">
            <a:off x="8106960" y="3936363"/>
            <a:ext cx="3266189" cy="400110"/>
          </a:xfrm>
          <a:prstGeom prst="rect">
            <a:avLst/>
          </a:prstGeom>
          <a:solidFill>
            <a:schemeClr val="bg2"/>
          </a:solidFill>
        </p:spPr>
        <p:txBody>
          <a:bodyPr wrap="square" rtlCol="0">
            <a:spAutoFit/>
          </a:bodyPr>
          <a:lstStyle/>
          <a:p>
            <a:r>
              <a:rPr lang="en-US" sz="2000" dirty="0" smtClean="0"/>
              <a:t>A       |       B/C     |        D/E</a:t>
            </a:r>
            <a:endParaRPr lang="en-US" sz="2000" dirty="0"/>
          </a:p>
        </p:txBody>
      </p:sp>
      <p:sp>
        <p:nvSpPr>
          <p:cNvPr id="13" name="TextBox 12"/>
          <p:cNvSpPr txBox="1"/>
          <p:nvPr/>
        </p:nvSpPr>
        <p:spPr>
          <a:xfrm>
            <a:off x="6962688" y="3652078"/>
            <a:ext cx="1682471" cy="369332"/>
          </a:xfrm>
          <a:prstGeom prst="rect">
            <a:avLst/>
          </a:prstGeom>
          <a:noFill/>
        </p:spPr>
        <p:txBody>
          <a:bodyPr wrap="square" rtlCol="0">
            <a:spAutoFit/>
          </a:bodyPr>
          <a:lstStyle/>
          <a:p>
            <a:r>
              <a:rPr lang="en-US" dirty="0" smtClean="0"/>
              <a:t>Total reliability</a:t>
            </a:r>
            <a:endParaRPr lang="en-US" dirty="0"/>
          </a:p>
        </p:txBody>
      </p:sp>
      <p:sp>
        <p:nvSpPr>
          <p:cNvPr id="15" name="Freeform 14"/>
          <p:cNvSpPr/>
          <p:nvPr/>
        </p:nvSpPr>
        <p:spPr>
          <a:xfrm flipV="1">
            <a:off x="6618514" y="3804085"/>
            <a:ext cx="373957" cy="45719"/>
          </a:xfrm>
          <a:custGeom>
            <a:avLst/>
            <a:gdLst>
              <a:gd name="connsiteX0" fmla="*/ 0 w 500743"/>
              <a:gd name="connsiteY0" fmla="*/ 0 h 0"/>
              <a:gd name="connsiteX1" fmla="*/ 500743 w 500743"/>
              <a:gd name="connsiteY1" fmla="*/ 0 h 0"/>
            </a:gdLst>
            <a:ahLst/>
            <a:cxnLst>
              <a:cxn ang="0">
                <a:pos x="connsiteX0" y="connsiteY0"/>
              </a:cxn>
              <a:cxn ang="0">
                <a:pos x="connsiteX1" y="connsiteY1"/>
              </a:cxn>
            </a:cxnLst>
            <a:rect l="l" t="t" r="r" b="b"/>
            <a:pathLst>
              <a:path w="500743">
                <a:moveTo>
                  <a:pt x="0" y="0"/>
                </a:moveTo>
                <a:lnTo>
                  <a:pt x="500743"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86118" y="2608729"/>
            <a:ext cx="8471647" cy="1990165"/>
          </a:xfrm>
          <a:custGeom>
            <a:avLst/>
            <a:gdLst>
              <a:gd name="connsiteX0" fmla="*/ 8471647 w 8471647"/>
              <a:gd name="connsiteY0" fmla="*/ 1990165 h 1990165"/>
              <a:gd name="connsiteX1" fmla="*/ 6813176 w 8471647"/>
              <a:gd name="connsiteY1" fmla="*/ 1739153 h 1990165"/>
              <a:gd name="connsiteX2" fmla="*/ 4545106 w 8471647"/>
              <a:gd name="connsiteY2" fmla="*/ 1416424 h 1990165"/>
              <a:gd name="connsiteX3" fmla="*/ 2590800 w 8471647"/>
              <a:gd name="connsiteY3" fmla="*/ 950259 h 1990165"/>
              <a:gd name="connsiteX4" fmla="*/ 1488141 w 8471647"/>
              <a:gd name="connsiteY4" fmla="*/ 627530 h 1990165"/>
              <a:gd name="connsiteX5" fmla="*/ 385482 w 8471647"/>
              <a:gd name="connsiteY5" fmla="*/ 116542 h 1990165"/>
              <a:gd name="connsiteX6" fmla="*/ 0 w 8471647"/>
              <a:gd name="connsiteY6" fmla="*/ 0 h 199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1647" h="1990165">
                <a:moveTo>
                  <a:pt x="8471647" y="1990165"/>
                </a:moveTo>
                <a:lnTo>
                  <a:pt x="6813176" y="1739153"/>
                </a:lnTo>
                <a:cubicBezTo>
                  <a:pt x="6158753" y="1643530"/>
                  <a:pt x="5248835" y="1547906"/>
                  <a:pt x="4545106" y="1416424"/>
                </a:cubicBezTo>
                <a:cubicBezTo>
                  <a:pt x="3841377" y="1284942"/>
                  <a:pt x="3100294" y="1081741"/>
                  <a:pt x="2590800" y="950259"/>
                </a:cubicBezTo>
                <a:cubicBezTo>
                  <a:pt x="2081306" y="818777"/>
                  <a:pt x="1855694" y="766483"/>
                  <a:pt x="1488141" y="627530"/>
                </a:cubicBezTo>
                <a:cubicBezTo>
                  <a:pt x="1120588" y="488577"/>
                  <a:pt x="633505" y="221130"/>
                  <a:pt x="385482" y="116542"/>
                </a:cubicBezTo>
                <a:cubicBezTo>
                  <a:pt x="137459" y="11954"/>
                  <a:pt x="68729" y="5977"/>
                  <a:pt x="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8133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97E39-6105-454F-B462-1BCA2627CBDA}"/>
              </a:ext>
            </a:extLst>
          </p:cNvPr>
          <p:cNvSpPr>
            <a:spLocks noGrp="1"/>
          </p:cNvSpPr>
          <p:nvPr>
            <p:ph type="title"/>
          </p:nvPr>
        </p:nvSpPr>
        <p:spPr>
          <a:xfrm>
            <a:off x="504000" y="532765"/>
            <a:ext cx="9720000" cy="1325563"/>
          </a:xfrm>
        </p:spPr>
        <p:txBody>
          <a:bodyPr>
            <a:normAutofit/>
          </a:bodyPr>
          <a:lstStyle/>
          <a:p>
            <a:r>
              <a:rPr lang="en-GB" sz="3000" dirty="0"/>
              <a:t>WP2 Hazardous weather object nowcast</a:t>
            </a:r>
          </a:p>
        </p:txBody>
      </p:sp>
      <p:sp>
        <p:nvSpPr>
          <p:cNvPr id="3" name="Content Placeholder 2">
            <a:extLst>
              <a:ext uri="{FF2B5EF4-FFF2-40B4-BE49-F238E27FC236}">
                <a16:creationId xmlns:a16="http://schemas.microsoft.com/office/drawing/2014/main" xmlns="" id="{6FBAD3F4-82CE-1E49-B00A-3C9A4BADE5C2}"/>
              </a:ext>
            </a:extLst>
          </p:cNvPr>
          <p:cNvSpPr>
            <a:spLocks noGrp="1"/>
          </p:cNvSpPr>
          <p:nvPr>
            <p:ph idx="1"/>
          </p:nvPr>
        </p:nvSpPr>
        <p:spPr>
          <a:xfrm>
            <a:off x="504000" y="2392679"/>
            <a:ext cx="9720000" cy="3536945"/>
          </a:xfrm>
        </p:spPr>
        <p:txBody>
          <a:bodyPr/>
          <a:lstStyle/>
          <a:p>
            <a:pPr marL="914400" lvl="1" indent="-457200">
              <a:buFont typeface="+mj-lt"/>
              <a:buAutoNum type="arabicPeriod"/>
            </a:pPr>
            <a:r>
              <a:rPr lang="en-GB" dirty="0"/>
              <a:t>Convective weather objects identification implementation</a:t>
            </a:r>
          </a:p>
          <a:p>
            <a:pPr marL="914400" lvl="1" indent="-457200">
              <a:buFont typeface="+mj-lt"/>
              <a:buAutoNum type="arabicPeriod"/>
            </a:pPr>
            <a:r>
              <a:rPr lang="en-GB" dirty="0"/>
              <a:t>Implement trajectory and probability calculation for objects</a:t>
            </a:r>
          </a:p>
          <a:p>
            <a:pPr marL="914400" lvl="1" indent="-457200">
              <a:buFont typeface="+mj-lt"/>
              <a:buAutoNum type="arabicPeriod"/>
            </a:pPr>
            <a:r>
              <a:rPr lang="en-GB" dirty="0"/>
              <a:t>Validate compliance with radar-based methods</a:t>
            </a:r>
          </a:p>
          <a:p>
            <a:pPr marL="914400" lvl="1" indent="-457200">
              <a:buFont typeface="+mj-lt"/>
              <a:buAutoNum type="arabicPeriod"/>
            </a:pPr>
            <a:r>
              <a:rPr lang="en-GB" dirty="0"/>
              <a:t>Extrapolation of information from additional data sources (lightning, satellite, emergency calls, </a:t>
            </a:r>
            <a:r>
              <a:rPr lang="en-GB" dirty="0" smtClean="0"/>
              <a:t>crowdsourcing, </a:t>
            </a:r>
            <a:r>
              <a:rPr lang="en-GB" dirty="0"/>
              <a:t>etc.) </a:t>
            </a:r>
          </a:p>
          <a:p>
            <a:pPr marL="914400" lvl="1" indent="-457200">
              <a:buFont typeface="+mj-lt"/>
              <a:buAutoNum type="arabicPeriod"/>
            </a:pPr>
            <a:r>
              <a:rPr lang="en-GB" dirty="0"/>
              <a:t>Verification and operational production</a:t>
            </a:r>
          </a:p>
          <a:p>
            <a:pPr marL="914400" lvl="1" indent="-457200">
              <a:buFont typeface="+mj-lt"/>
              <a:buAutoNum type="arabicPeriod"/>
            </a:pPr>
            <a:r>
              <a:rPr lang="en-GB" dirty="0"/>
              <a:t>Visualisation of objects in customer products</a:t>
            </a:r>
          </a:p>
        </p:txBody>
      </p:sp>
      <p:sp>
        <p:nvSpPr>
          <p:cNvPr id="4" name="Slide Number Placeholder 3">
            <a:extLst>
              <a:ext uri="{FF2B5EF4-FFF2-40B4-BE49-F238E27FC236}">
                <a16:creationId xmlns:a16="http://schemas.microsoft.com/office/drawing/2014/main" xmlns="" id="{13407EF0-1632-7F4A-B1CC-90D9A1832E85}"/>
              </a:ext>
            </a:extLst>
          </p:cNvPr>
          <p:cNvSpPr>
            <a:spLocks noGrp="1"/>
          </p:cNvSpPr>
          <p:nvPr>
            <p:ph type="sldNum" sz="quarter" idx="12"/>
          </p:nvPr>
        </p:nvSpPr>
        <p:spPr/>
        <p:txBody>
          <a:bodyPr/>
          <a:lstStyle/>
          <a:p>
            <a:fld id="{13BE8AB2-9B50-D544-A2BB-62673476E5E9}" type="slidenum">
              <a:rPr lang="fi-FI" smtClean="0"/>
              <a:t>8</a:t>
            </a:fld>
            <a:endParaRPr lang="fi-FI" dirty="0"/>
          </a:p>
        </p:txBody>
      </p:sp>
    </p:spTree>
    <p:extLst>
      <p:ext uri="{BB962C8B-B14F-4D97-AF65-F5344CB8AC3E}">
        <p14:creationId xmlns:p14="http://schemas.microsoft.com/office/powerpoint/2010/main" val="4003823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97E39-6105-454F-B462-1BCA2627CBDA}"/>
              </a:ext>
            </a:extLst>
          </p:cNvPr>
          <p:cNvSpPr>
            <a:spLocks noGrp="1"/>
          </p:cNvSpPr>
          <p:nvPr>
            <p:ph type="title"/>
          </p:nvPr>
        </p:nvSpPr>
        <p:spPr>
          <a:xfrm>
            <a:off x="504000" y="365125"/>
            <a:ext cx="9720000" cy="1852418"/>
          </a:xfrm>
        </p:spPr>
        <p:txBody>
          <a:bodyPr>
            <a:noAutofit/>
          </a:bodyPr>
          <a:lstStyle/>
          <a:p>
            <a:r>
              <a:rPr lang="en-GB" sz="3000" dirty="0"/>
              <a:t>WP3 Enhanced mesoscale analysis system</a:t>
            </a:r>
          </a:p>
        </p:txBody>
      </p:sp>
      <p:sp>
        <p:nvSpPr>
          <p:cNvPr id="3" name="Content Placeholder 2">
            <a:extLst>
              <a:ext uri="{FF2B5EF4-FFF2-40B4-BE49-F238E27FC236}">
                <a16:creationId xmlns:a16="http://schemas.microsoft.com/office/drawing/2014/main" xmlns="" id="{6FBAD3F4-82CE-1E49-B00A-3C9A4BADE5C2}"/>
              </a:ext>
            </a:extLst>
          </p:cNvPr>
          <p:cNvSpPr>
            <a:spLocks noGrp="1"/>
          </p:cNvSpPr>
          <p:nvPr>
            <p:ph idx="1"/>
          </p:nvPr>
        </p:nvSpPr>
        <p:spPr>
          <a:xfrm>
            <a:off x="504000" y="2407919"/>
            <a:ext cx="9720000" cy="3521705"/>
          </a:xfrm>
        </p:spPr>
        <p:txBody>
          <a:bodyPr/>
          <a:lstStyle/>
          <a:p>
            <a:pPr marL="914400" lvl="1" indent="-457200">
              <a:buFont typeface="+mj-lt"/>
              <a:buAutoNum type="arabicPeriod"/>
            </a:pPr>
            <a:r>
              <a:rPr lang="en-US" dirty="0" smtClean="0"/>
              <a:t>Extending analysis area to match </a:t>
            </a:r>
            <a:r>
              <a:rPr lang="en-US" dirty="0" err="1" smtClean="0"/>
              <a:t>nowcast</a:t>
            </a:r>
            <a:r>
              <a:rPr lang="en-US" dirty="0" smtClean="0"/>
              <a:t> NWP domain</a:t>
            </a:r>
          </a:p>
          <a:p>
            <a:pPr marL="914400" lvl="1" indent="-457200">
              <a:buFont typeface="+mj-lt"/>
              <a:buAutoNum type="arabicPeriod"/>
            </a:pPr>
            <a:r>
              <a:rPr lang="en-US" dirty="0" smtClean="0"/>
              <a:t>Using HARMONIE control run as baseline for LAPS analysis</a:t>
            </a:r>
          </a:p>
          <a:p>
            <a:pPr marL="914400" lvl="1" indent="-457200">
              <a:buFont typeface="+mj-lt"/>
              <a:buAutoNum type="arabicPeriod"/>
            </a:pPr>
            <a:r>
              <a:rPr lang="en-US" dirty="0" smtClean="0"/>
              <a:t>LAPS version update</a:t>
            </a:r>
          </a:p>
          <a:p>
            <a:pPr marL="914400" lvl="1" indent="-457200">
              <a:buFont typeface="+mj-lt"/>
              <a:buAutoNum type="arabicPeriod"/>
            </a:pPr>
            <a:r>
              <a:rPr lang="en-US" dirty="0" smtClean="0"/>
              <a:t>LAPS resolution increase to 2.5km and new projection</a:t>
            </a:r>
          </a:p>
          <a:p>
            <a:pPr marL="914400" lvl="1" indent="-457200">
              <a:buFont typeface="+mj-lt"/>
              <a:buAutoNum type="arabicPeriod"/>
            </a:pPr>
            <a:r>
              <a:rPr lang="en-US" dirty="0" smtClean="0"/>
              <a:t>Implement 3D LAPS analysis</a:t>
            </a:r>
          </a:p>
          <a:p>
            <a:pPr marL="914400" lvl="1" indent="-457200">
              <a:buFont typeface="+mj-lt"/>
              <a:buAutoNum type="arabicPeriod"/>
            </a:pPr>
            <a:r>
              <a:rPr lang="en-US" dirty="0" err="1" smtClean="0"/>
              <a:t>Intercomparison</a:t>
            </a:r>
            <a:r>
              <a:rPr lang="en-US" dirty="0" smtClean="0"/>
              <a:t> between MET.no and LAPS analysis methods</a:t>
            </a:r>
          </a:p>
        </p:txBody>
      </p:sp>
      <p:sp>
        <p:nvSpPr>
          <p:cNvPr id="4" name="Slide Number Placeholder 3">
            <a:extLst>
              <a:ext uri="{FF2B5EF4-FFF2-40B4-BE49-F238E27FC236}">
                <a16:creationId xmlns:a16="http://schemas.microsoft.com/office/drawing/2014/main" xmlns="" id="{13407EF0-1632-7F4A-B1CC-90D9A1832E85}"/>
              </a:ext>
            </a:extLst>
          </p:cNvPr>
          <p:cNvSpPr>
            <a:spLocks noGrp="1"/>
          </p:cNvSpPr>
          <p:nvPr>
            <p:ph type="sldNum" sz="quarter" idx="12"/>
          </p:nvPr>
        </p:nvSpPr>
        <p:spPr/>
        <p:txBody>
          <a:bodyPr/>
          <a:lstStyle/>
          <a:p>
            <a:fld id="{13BE8AB2-9B50-D544-A2BB-62673476E5E9}" type="slidenum">
              <a:rPr lang="fi-FI" smtClean="0"/>
              <a:t>9</a:t>
            </a:fld>
            <a:endParaRPr lang="fi-FI" dirty="0"/>
          </a:p>
        </p:txBody>
      </p:sp>
    </p:spTree>
    <p:extLst>
      <p:ext uri="{BB962C8B-B14F-4D97-AF65-F5344CB8AC3E}">
        <p14:creationId xmlns:p14="http://schemas.microsoft.com/office/powerpoint/2010/main" val="174125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MI Wide">
  <a:themeElements>
    <a:clrScheme name="Ilmatieteen laitos">
      <a:dk1>
        <a:srgbClr val="000000"/>
      </a:dk1>
      <a:lt1>
        <a:srgbClr val="FFFFFF"/>
      </a:lt1>
      <a:dk2>
        <a:srgbClr val="2F3092"/>
      </a:dk2>
      <a:lt2>
        <a:srgbClr val="E7E6E6"/>
      </a:lt2>
      <a:accent1>
        <a:srgbClr val="2F3092"/>
      </a:accent1>
      <a:accent2>
        <a:srgbClr val="3A66E2"/>
      </a:accent2>
      <a:accent3>
        <a:srgbClr val="02B8CE"/>
      </a:accent3>
      <a:accent4>
        <a:srgbClr val="52C1A0"/>
      </a:accent4>
      <a:accent5>
        <a:srgbClr val="000000"/>
      </a:accent5>
      <a:accent6>
        <a:srgbClr val="70AD47"/>
      </a:accent6>
      <a:hlink>
        <a:srgbClr val="3A66E2"/>
      </a:hlink>
      <a:folHlink>
        <a:srgbClr val="3A66E2"/>
      </a:folHlink>
    </a:clrScheme>
    <a:fontScheme name="Ilmatieteen laito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I Wide" id="{2CF046CB-6238-9948-993D-C13BAE430C9A}" vid="{A5F7B941-A80E-AE4C-B36C-CE22D25B2D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FMI Wide</Template>
  <TotalTime>729</TotalTime>
  <Words>1517</Words>
  <Application>Microsoft Office PowerPoint</Application>
  <PresentationFormat>Widescreen</PresentationFormat>
  <Paragraphs>245</Paragraphs>
  <Slides>30</Slides>
  <Notes>17</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DejaVu Sans</vt:lpstr>
      <vt:lpstr>Times New Roman</vt:lpstr>
      <vt:lpstr>WenQuanYi Micro Hei</vt:lpstr>
      <vt:lpstr>Wingdings</vt:lpstr>
      <vt:lpstr>FMI Wide</vt:lpstr>
      <vt:lpstr>Seamless Nowcasting System Development at the Finnish Meteorological Institute (ULJAS) </vt:lpstr>
      <vt:lpstr>Outline</vt:lpstr>
      <vt:lpstr>1. Motivation</vt:lpstr>
      <vt:lpstr>2. Project Design</vt:lpstr>
      <vt:lpstr>2. Objectives</vt:lpstr>
      <vt:lpstr>WP1 Implement weather radar based observation and nowcasting for precipitation fields</vt:lpstr>
      <vt:lpstr>Working hypothesis:</vt:lpstr>
      <vt:lpstr>WP2 Hazardous weather object nowcast</vt:lpstr>
      <vt:lpstr>WP3 Enhanced mesoscale analysis system</vt:lpstr>
      <vt:lpstr>WP4 Implement satellite-based nowcast methods</vt:lpstr>
      <vt:lpstr>WP5 Development and implementation of the MetCoOp HARMONIE-Nowcast (MNWC) model</vt:lpstr>
      <vt:lpstr>WP6 Observation and model data blend and quality assurance</vt:lpstr>
      <vt:lpstr>WP7 Production system development</vt:lpstr>
      <vt:lpstr>WP8 Collection and quality control of crowdsourced weather data</vt:lpstr>
      <vt:lpstr>WP1 Radar extrapolated nowcast</vt:lpstr>
      <vt:lpstr>PowerPoint Presentation</vt:lpstr>
      <vt:lpstr>WP2 Hazardous weather objects</vt:lpstr>
      <vt:lpstr>WP5 MNWC</vt:lpstr>
      <vt:lpstr>WP5 Nowcast model</vt:lpstr>
      <vt:lpstr>WP6 Numerical weather prediction (NWP) model, data blend</vt:lpstr>
      <vt:lpstr>WP8 NetAtmo</vt:lpstr>
      <vt:lpstr>Airport users opinions– highest negative impact affecting on airport operations</vt:lpstr>
      <vt:lpstr>Winter Weather influencing to the Total Airport Management (TAM)</vt:lpstr>
      <vt:lpstr>Runway maintenance demo</vt:lpstr>
      <vt:lpstr>De-icing demo</vt:lpstr>
      <vt:lpstr>Tower demo</vt:lpstr>
      <vt:lpstr>PNOWWA Scientific demo 2017</vt:lpstr>
      <vt:lpstr>Airport Forecast</vt:lpstr>
      <vt:lpstr>5. Conclusions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Seamless Nowcasting System Development at the Finnish Meteorological Institute</dc:title>
  <dc:creator>Jaakko Nuottokari</dc:creator>
  <cp:lastModifiedBy>Jarkko Hirvonen</cp:lastModifiedBy>
  <cp:revision>47</cp:revision>
  <dcterms:created xsi:type="dcterms:W3CDTF">2019-01-16T16:16:35Z</dcterms:created>
  <dcterms:modified xsi:type="dcterms:W3CDTF">2019-02-12T11:32:56Z</dcterms:modified>
</cp:coreProperties>
</file>