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3" r:id="rId4"/>
    <p:sldId id="308" r:id="rId5"/>
    <p:sldId id="311" r:id="rId6"/>
    <p:sldId id="314" r:id="rId7"/>
    <p:sldId id="317" r:id="rId8"/>
    <p:sldId id="319" r:id="rId9"/>
    <p:sldId id="318" r:id="rId10"/>
    <p:sldId id="296" r:id="rId11"/>
    <p:sldId id="297" r:id="rId12"/>
    <p:sldId id="316" r:id="rId13"/>
    <p:sldId id="313" r:id="rId14"/>
    <p:sldId id="289" r:id="rId15"/>
    <p:sldId id="290" r:id="rId16"/>
    <p:sldId id="312" r:id="rId17"/>
    <p:sldId id="306" r:id="rId18"/>
    <p:sldId id="275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ier Sturtzer" initials="GS" lastIdx="6" clrIdx="0">
    <p:extLst/>
  </p:cmAuthor>
  <p:cmAuthor id="2" name="Eamonn Wylie" initials="E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70"/>
    <p:restoredTop sz="43301" autoAdjust="0"/>
  </p:normalViewPr>
  <p:slideViewPr>
    <p:cSldViewPr>
      <p:cViewPr>
        <p:scale>
          <a:sx n="60" d="100"/>
          <a:sy n="60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625AF-237C-450F-AF37-478E8DD10B2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EF995-E18F-40C8-A21D-75E5AE4C2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49C4A-E479-4A82-ADC6-781E6F373DA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5895C-4253-440F-8103-C3462BAD9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2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89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1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9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0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6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5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0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895C-4253-440F-8103-C3462BAD97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8CA58DB-B3B6-4DF4-A8E8-9D8C63C4AD8F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29" y="547930"/>
            <a:ext cx="475999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-europe.org/" TargetMode="External"/><Relationship Id="rId2" Type="http://schemas.openxmlformats.org/officeDocument/2006/relationships/hyperlink" Target="http://www.atcos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cao.int/Meetings/anconf13/Documents/WP/wp_214_en.pdf" TargetMode="External"/><Relationship Id="rId4" Type="http://schemas.openxmlformats.org/officeDocument/2006/relationships/hyperlink" Target="http://www.itfglobal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ved=2ahUKEwjLsKGS0qTgAhWDDmMBHXe0BR0QjRx6BAgBEAU&amp;url=/url?sa%3Di%26rct%3Dj%26q%3D%26esrc%3Ds%26source%3Dimages%26cd%3D%26ved%3D%26url%3Dhttps://www.itfglobal.org/en%26psig%3DAOvVaw3P-djFGa6YWMADMWomiibx%26ust%3D1549457751511511&amp;psig=AOvVaw3P-djFGa6YWMADMWomiibx&amp;ust=1549457751511511" TargetMode="External"/><Relationship Id="rId3" Type="http://schemas.openxmlformats.org/officeDocument/2006/relationships/hyperlink" Target="https://www.atcos.co.uk/" TargetMode="External"/><Relationship Id="rId7" Type="http://schemas.openxmlformats.org/officeDocument/2006/relationships/hyperlink" Target="https://www.google.co.uk/url?sa=i&amp;rct=j&amp;q=&amp;esrc=s&amp;source=images&amp;cd=&amp;ved=&amp;url=https://www.itfglobal.org/en&amp;psig=AOvVaw3P-djFGa6YWMADMWomiibx&amp;ust=15494577515115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gres&amp;cd=&amp;cad=rja&amp;uact=8&amp;ved=2ahUKEwjy_J7r0aTgAhUK3OAKHVy9AOAQjRx6BAgBEAU&amp;url=https://twitter.com/etf_europe&amp;psig=AOvVaw0Z2O_aC1YvRU-RAth6HN1R&amp;ust=1549457685060588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6864" cy="201622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Remote tower operations:</a:t>
            </a:r>
            <a:br>
              <a:rPr lang="en-GB" b="1" dirty="0"/>
            </a:br>
            <a:r>
              <a:rPr lang="en-GB" b="1" i="1" dirty="0"/>
              <a:t>A professional staff </a:t>
            </a:r>
            <a:r>
              <a:rPr lang="en-GB" b="1" i="1" dirty="0" smtClean="0"/>
              <a:t>organisation’s </a:t>
            </a:r>
            <a:r>
              <a:rPr lang="en-GB" b="1" i="1" dirty="0"/>
              <a:t>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8280920" cy="2616696"/>
          </a:xfrm>
        </p:spPr>
        <p:txBody>
          <a:bodyPr>
            <a:normAutofit fontScale="85000" lnSpcReduction="10000"/>
          </a:bodyPr>
          <a:lstStyle/>
          <a:p>
            <a:r>
              <a:rPr lang="en-GB" sz="2800" b="1" i="1" dirty="0"/>
              <a:t>Eamonn </a:t>
            </a:r>
            <a:r>
              <a:rPr lang="en-GB" sz="2800" b="1" i="1" dirty="0" smtClean="0"/>
              <a:t>Wylie – ATCO (UK)</a:t>
            </a:r>
            <a:endParaRPr lang="en-GB" sz="2800" b="1" i="1" dirty="0"/>
          </a:p>
          <a:p>
            <a:r>
              <a:rPr lang="en-GB" sz="2600" i="1" dirty="0" smtClean="0"/>
              <a:t>On behalf of:</a:t>
            </a:r>
            <a:r>
              <a:rPr lang="en-GB" sz="2600" dirty="0" smtClean="0"/>
              <a:t>	Prospect </a:t>
            </a:r>
            <a:r>
              <a:rPr lang="en-GB" sz="2600" dirty="0"/>
              <a:t>ATCOs’ Branch (UK)</a:t>
            </a:r>
          </a:p>
          <a:p>
            <a:r>
              <a:rPr lang="en-GB" sz="2600" dirty="0" smtClean="0"/>
              <a:t>		European </a:t>
            </a:r>
            <a:r>
              <a:rPr lang="en-GB" sz="2600" dirty="0"/>
              <a:t>Transport Workers’ Federation (ETF)</a:t>
            </a:r>
          </a:p>
          <a:p>
            <a:r>
              <a:rPr lang="en-GB" sz="2600" dirty="0" smtClean="0"/>
              <a:t>		International </a:t>
            </a:r>
            <a:r>
              <a:rPr lang="en-GB" sz="2600" dirty="0"/>
              <a:t>Transport Workers’ Federation (ITF</a:t>
            </a:r>
            <a:r>
              <a:rPr lang="en-GB" sz="2600" dirty="0" smtClean="0"/>
              <a:t>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400" i="1" dirty="0" smtClean="0"/>
              <a:t>Workshop on DATS: Workload and safety assessment, Linköping </a:t>
            </a:r>
            <a:r>
              <a:rPr lang="en-GB" sz="1400" i="1" dirty="0"/>
              <a:t>University – Norrköping Campus, 11-12 Feb. 2019</a:t>
            </a:r>
            <a:endParaRPr lang="en-GB" sz="1900" i="1" dirty="0"/>
          </a:p>
        </p:txBody>
      </p:sp>
    </p:spTree>
    <p:extLst>
      <p:ext uri="{BB962C8B-B14F-4D97-AF65-F5344CB8AC3E}">
        <p14:creationId xmlns:p14="http://schemas.microsoft.com/office/powerpoint/2010/main" val="22731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Safety assessment of digital 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PSO </a:t>
            </a:r>
            <a:r>
              <a:rPr lang="en-GB" dirty="0" smtClean="0"/>
              <a:t>engagement &amp; trust</a:t>
            </a:r>
          </a:p>
          <a:p>
            <a:r>
              <a:rPr lang="en-GB" dirty="0"/>
              <a:t>S</a:t>
            </a:r>
            <a:r>
              <a:rPr lang="en-GB" dirty="0" smtClean="0"/>
              <a:t>afety assessments – too limited?</a:t>
            </a:r>
            <a:endParaRPr lang="en-GB" dirty="0"/>
          </a:p>
          <a:p>
            <a:r>
              <a:rPr lang="en-GB" dirty="0" smtClean="0"/>
              <a:t>IAA </a:t>
            </a:r>
            <a:r>
              <a:rPr lang="en-GB" dirty="0"/>
              <a:t>multiple mode trial – some examples</a:t>
            </a:r>
          </a:p>
        </p:txBody>
      </p:sp>
    </p:spTree>
    <p:extLst>
      <p:ext uri="{BB962C8B-B14F-4D97-AF65-F5344CB8AC3E}">
        <p14:creationId xmlns:p14="http://schemas.microsoft.com/office/powerpoint/2010/main" val="25950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IAA trial – SESAR JU LSD 02.04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Limitations – timeframe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1" y="3837631"/>
            <a:ext cx="8217677" cy="70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76872"/>
            <a:ext cx="716806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82362" y="1772816"/>
            <a:ext cx="7315200" cy="3539527"/>
          </a:xfrm>
        </p:spPr>
        <p:txBody>
          <a:bodyPr/>
          <a:lstStyle/>
          <a:p>
            <a:r>
              <a:rPr lang="en-GB" dirty="0"/>
              <a:t>Limitations – scope (multiple mode)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7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PSO engagement</a:t>
            </a:r>
          </a:p>
          <a:p>
            <a:r>
              <a:rPr lang="en-GB" dirty="0"/>
              <a:t>NPA 2017-21</a:t>
            </a:r>
          </a:p>
          <a:p>
            <a:r>
              <a:rPr lang="en-GB" dirty="0"/>
              <a:t>UK CAP </a:t>
            </a:r>
            <a:r>
              <a:rPr lang="en-GB" dirty="0" smtClean="0"/>
              <a:t>1377 – ATM Automation: Guidance on human-technology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56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Digital tower services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Social impact</a:t>
            </a:r>
          </a:p>
          <a:p>
            <a:r>
              <a:rPr lang="en-GB" dirty="0"/>
              <a:t>Community </a:t>
            </a:r>
            <a:r>
              <a:rPr lang="en-GB" dirty="0" smtClean="0"/>
              <a:t>impact</a:t>
            </a:r>
          </a:p>
          <a:p>
            <a:r>
              <a:rPr lang="en-GB" dirty="0" smtClean="0"/>
              <a:t>Change </a:t>
            </a:r>
            <a:r>
              <a:rPr lang="en-GB" dirty="0"/>
              <a:t>to the service</a:t>
            </a:r>
            <a:r>
              <a:rPr lang="en-GB" dirty="0" smtClean="0"/>
              <a:t>?</a:t>
            </a:r>
          </a:p>
          <a:p>
            <a:r>
              <a:rPr lang="en-GB" dirty="0" smtClean="0"/>
              <a:t>Cost analysis – who pays in the end?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6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090">
            <a:off x="1059538" y="2580645"/>
            <a:ext cx="803101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0620" y="1494990"/>
            <a:ext cx="7315200" cy="3539527"/>
          </a:xfrm>
        </p:spPr>
        <p:txBody>
          <a:bodyPr/>
          <a:lstStyle/>
          <a:p>
            <a:r>
              <a:rPr lang="en-GB" dirty="0" smtClean="0"/>
              <a:t>Change to the service?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326">
            <a:off x="271826" y="4729528"/>
            <a:ext cx="8670979" cy="159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882">
            <a:off x="423943" y="3691628"/>
            <a:ext cx="8366745" cy="11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7" y="3077726"/>
            <a:ext cx="7573675" cy="234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66" y="2681876"/>
            <a:ext cx="6264697" cy="273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35" y="2210550"/>
            <a:ext cx="6171357" cy="44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183" y="3547310"/>
            <a:ext cx="672225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178">
            <a:off x="675686" y="3669875"/>
            <a:ext cx="7863257" cy="13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66372" y="1897086"/>
            <a:ext cx="395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/>
              <a:t>IAA SESAR JU LSD 02.04: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0046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053"/>
            <a:ext cx="8748464" cy="12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581128"/>
            <a:ext cx="7315200" cy="576064"/>
          </a:xfrm>
        </p:spPr>
        <p:txBody>
          <a:bodyPr/>
          <a:lstStyle/>
          <a:p>
            <a:r>
              <a:rPr lang="en-GB" dirty="0" smtClean="0"/>
              <a:t>Cost analysis – who pays in the end?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70454" y="4046245"/>
            <a:ext cx="395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ITF submission to ICAO 13</a:t>
            </a:r>
            <a:r>
              <a:rPr lang="en-GB" sz="1400" i="1" baseline="30000" dirty="0" smtClean="0"/>
              <a:t>th</a:t>
            </a:r>
            <a:r>
              <a:rPr lang="en-GB" sz="1400" i="1" dirty="0" smtClean="0"/>
              <a:t> ANC October 2019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6723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EASA NPA 2017-21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5720" indent="0">
              <a:buNone/>
            </a:pPr>
            <a:endParaRPr lang="en-GB" dirty="0"/>
          </a:p>
          <a:p>
            <a:r>
              <a:rPr lang="en-GB" dirty="0" smtClean="0"/>
              <a:t>Is single mode there?</a:t>
            </a:r>
          </a:p>
          <a:p>
            <a:r>
              <a:rPr lang="en-GB" dirty="0" smtClean="0"/>
              <a:t>Will sequential and multiple mode get there?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" y="3119438"/>
            <a:ext cx="9112522" cy="8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slow </a:t>
            </a:r>
            <a:r>
              <a:rPr lang="en-GB" dirty="0" smtClean="0"/>
              <a:t>&amp; exercise caution</a:t>
            </a:r>
            <a:endParaRPr lang="en-GB" dirty="0"/>
          </a:p>
          <a:p>
            <a:r>
              <a:rPr lang="en-GB" dirty="0"/>
              <a:t>Trials and safety assessments must be </a:t>
            </a:r>
            <a:r>
              <a:rPr lang="en-GB" dirty="0" smtClean="0"/>
              <a:t>thorough and engage with staff</a:t>
            </a:r>
          </a:p>
          <a:p>
            <a:r>
              <a:rPr lang="en-GB" dirty="0" smtClean="0"/>
              <a:t>Remember that ultra-safe ATM provision is not the result of </a:t>
            </a:r>
            <a:r>
              <a:rPr lang="en-GB" smtClean="0"/>
              <a:t>an algorithm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3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90714"/>
            <a:ext cx="8208912" cy="388843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11200" b="1" dirty="0" smtClean="0"/>
              <a:t>Thank you</a:t>
            </a:r>
            <a:endParaRPr lang="en-GB" sz="9600" b="1" dirty="0" smtClean="0"/>
          </a:p>
          <a:p>
            <a:pPr marL="0" indent="0" algn="ctr">
              <a:buNone/>
            </a:pPr>
            <a:endParaRPr lang="en-GB" sz="9600" dirty="0" smtClean="0"/>
          </a:p>
          <a:p>
            <a:pPr marL="0" indent="0" algn="ctr">
              <a:buNone/>
            </a:pPr>
            <a:r>
              <a:rPr lang="en-GB" sz="9600" dirty="0" smtClean="0"/>
              <a:t>References:</a:t>
            </a:r>
          </a:p>
          <a:p>
            <a:pPr marL="0" indent="0" algn="ctr">
              <a:buNone/>
            </a:pPr>
            <a:r>
              <a:rPr lang="en-GB" sz="9600" dirty="0" smtClean="0">
                <a:hlinkClick r:id="rId2"/>
              </a:rPr>
              <a:t>www.atcos.co.uk</a:t>
            </a:r>
            <a:r>
              <a:rPr lang="en-GB" sz="9600" dirty="0" smtClean="0"/>
              <a:t> </a:t>
            </a:r>
            <a:r>
              <a:rPr lang="en-GB" sz="9600" dirty="0" smtClean="0">
                <a:hlinkClick r:id="rId3"/>
              </a:rPr>
              <a:t>www.etf-europe.org</a:t>
            </a:r>
            <a:r>
              <a:rPr lang="en-GB" sz="9600" dirty="0"/>
              <a:t> </a:t>
            </a:r>
            <a:r>
              <a:rPr lang="en-GB" sz="9600" dirty="0" smtClean="0">
                <a:hlinkClick r:id="rId4"/>
              </a:rPr>
              <a:t>www.itfglobal.org</a:t>
            </a:r>
            <a:r>
              <a:rPr lang="en-GB" sz="9600" dirty="0" smtClean="0"/>
              <a:t> </a:t>
            </a:r>
          </a:p>
          <a:p>
            <a:pPr marL="0" indent="0" algn="ctr">
              <a:buNone/>
            </a:pPr>
            <a:r>
              <a:rPr lang="en-GB" sz="9600" dirty="0">
                <a:hlinkClick r:id="rId5"/>
              </a:rPr>
              <a:t>https://</a:t>
            </a:r>
            <a:r>
              <a:rPr lang="en-GB" sz="9600" dirty="0" smtClean="0">
                <a:hlinkClick r:id="rId5"/>
              </a:rPr>
              <a:t>www.icao.int/Meetings/anconf13/Documents/WP/wp_214_en.pdf</a:t>
            </a:r>
            <a:endParaRPr lang="en-GB" sz="9600" dirty="0" smtClean="0"/>
          </a:p>
          <a:p>
            <a:pPr marL="0" indent="0" algn="ctr">
              <a:buNone/>
            </a:pPr>
            <a:endParaRPr lang="en-GB" sz="9600" dirty="0" smtClean="0"/>
          </a:p>
          <a:p>
            <a:pPr marL="0" indent="0" algn="ctr">
              <a:buNone/>
            </a:pPr>
            <a:r>
              <a:rPr lang="en-GB" sz="9600" i="1" dirty="0" smtClean="0"/>
              <a:t>eamonn.wylie@atcos.co.uk</a:t>
            </a:r>
          </a:p>
          <a:p>
            <a:pPr marL="0" indent="0" algn="ctr">
              <a:buNone/>
            </a:pPr>
            <a:endParaRPr lang="en-GB" sz="9600" b="1" dirty="0" smtClean="0"/>
          </a:p>
          <a:p>
            <a:pPr marL="0" indent="0" algn="ctr">
              <a:buNone/>
            </a:pPr>
            <a:r>
              <a:rPr lang="en-GB" sz="16000" b="1" dirty="0" smtClean="0"/>
              <a:t>Q&amp;A?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40774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Prospect ATCOs’ Branch</a:t>
            </a:r>
          </a:p>
          <a:p>
            <a:r>
              <a:rPr lang="en-GB" dirty="0"/>
              <a:t>ETF</a:t>
            </a:r>
          </a:p>
          <a:p>
            <a:r>
              <a:rPr lang="en-GB" dirty="0"/>
              <a:t>ITF</a:t>
            </a:r>
          </a:p>
        </p:txBody>
      </p:sp>
      <p:pic>
        <p:nvPicPr>
          <p:cNvPr id="1026" name="Picture 2" descr="ATCOs' Branc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3370054"/>
            <a:ext cx="5211559" cy="13340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AutoShape 4" descr="Image result for etf transport"/>
          <p:cNvSpPr>
            <a:spLocks noChangeAspect="1" noChangeArrowheads="1"/>
          </p:cNvSpPr>
          <p:nvPr/>
        </p:nvSpPr>
        <p:spPr bwMode="auto">
          <a:xfrm>
            <a:off x="63500" y="-136525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etf transport"/>
          <p:cNvSpPr>
            <a:spLocks noChangeAspect="1" noChangeArrowheads="1"/>
          </p:cNvSpPr>
          <p:nvPr/>
        </p:nvSpPr>
        <p:spPr bwMode="auto">
          <a:xfrm>
            <a:off x="215900" y="15875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s://pbs.twimg.com/profile_images/684392563302744064/qGfD_6pW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809080"/>
            <a:ext cx="1703388" cy="17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itf transpor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Image result for itf transpo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4" descr="Image result for itf transport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20650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6" descr="Image result for itf transport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73050" y="-14557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Image result for itf transport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25450" y="-13033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809079"/>
            <a:ext cx="5211559" cy="17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7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Remote towers – our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Protect workers’ </a:t>
            </a:r>
            <a:r>
              <a:rPr lang="en-GB" dirty="0" smtClean="0"/>
              <a:t>labour rights</a:t>
            </a:r>
          </a:p>
          <a:p>
            <a:r>
              <a:rPr lang="en-GB" dirty="0" smtClean="0"/>
              <a:t>Protect workers against any forced mobility issues</a:t>
            </a:r>
            <a:endParaRPr lang="en-GB" dirty="0"/>
          </a:p>
          <a:p>
            <a:r>
              <a:rPr lang="en-GB" dirty="0"/>
              <a:t>Maintain safety</a:t>
            </a:r>
          </a:p>
          <a:p>
            <a:r>
              <a:rPr lang="en-GB" dirty="0" smtClean="0"/>
              <a:t>In favour of </a:t>
            </a:r>
            <a:r>
              <a:rPr lang="en-GB" dirty="0"/>
              <a:t>technology assisting </a:t>
            </a:r>
            <a:r>
              <a:rPr lang="en-GB" dirty="0" smtClean="0"/>
              <a:t>ATCOs</a:t>
            </a:r>
          </a:p>
          <a:p>
            <a:r>
              <a:rPr lang="en-GB" dirty="0" smtClean="0"/>
              <a:t>Licensing of remote tower ATCOs</a:t>
            </a:r>
            <a:endParaRPr lang="en-GB" dirty="0"/>
          </a:p>
          <a:p>
            <a:r>
              <a:rPr lang="en-GB" dirty="0"/>
              <a:t>More work to be done on sequential mode</a:t>
            </a:r>
          </a:p>
          <a:p>
            <a:r>
              <a:rPr lang="en-GB" dirty="0"/>
              <a:t>Serious concerns for multiple mode</a:t>
            </a:r>
          </a:p>
        </p:txBody>
      </p:sp>
    </p:spTree>
    <p:extLst>
      <p:ext uri="{BB962C8B-B14F-4D97-AF65-F5344CB8AC3E}">
        <p14:creationId xmlns:p14="http://schemas.microsoft.com/office/powerpoint/2010/main" val="11453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94" y="1412776"/>
            <a:ext cx="7315200" cy="1802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ITF submission to ICAO 13</a:t>
            </a:r>
            <a:r>
              <a:rPr lang="en-GB" baseline="30000" dirty="0" smtClean="0"/>
              <a:t>th</a:t>
            </a:r>
            <a:r>
              <a:rPr lang="en-GB" dirty="0" smtClean="0"/>
              <a:t> ANC -</a:t>
            </a:r>
            <a:br>
              <a:rPr lang="en-GB" dirty="0" smtClean="0"/>
            </a:br>
            <a:r>
              <a:rPr lang="en-GB" dirty="0" smtClean="0"/>
              <a:t>Some concerns with sequential/multiple mode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58" y="3399284"/>
            <a:ext cx="7668344" cy="26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1180" y="6089739"/>
            <a:ext cx="395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ITF submission to ICAO 13</a:t>
            </a:r>
            <a:r>
              <a:rPr lang="en-GB" sz="1400" i="1" baseline="30000" dirty="0" smtClean="0"/>
              <a:t>th</a:t>
            </a:r>
            <a:r>
              <a:rPr lang="en-GB" sz="1400" i="1" dirty="0" smtClean="0"/>
              <a:t> ANC October 2019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5366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4" y="3394511"/>
            <a:ext cx="7272808" cy="31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57994" y="1412776"/>
            <a:ext cx="7315200" cy="18021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ITF submission to ICAO 13</a:t>
            </a:r>
            <a:r>
              <a:rPr lang="en-GB" baseline="30000" dirty="0" smtClean="0"/>
              <a:t>th</a:t>
            </a:r>
            <a:r>
              <a:rPr lang="en-GB" dirty="0" smtClean="0"/>
              <a:t> ANC -</a:t>
            </a:r>
            <a:br>
              <a:rPr lang="en-GB" dirty="0" smtClean="0"/>
            </a:br>
            <a:r>
              <a:rPr lang="en-GB" dirty="0" smtClean="0"/>
              <a:t>Some concerns with sequential/multiple mode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26760" y="6550223"/>
            <a:ext cx="395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ITF submission to ICAO 13</a:t>
            </a:r>
            <a:r>
              <a:rPr lang="en-GB" sz="1400" i="1" baseline="30000" dirty="0" smtClean="0"/>
              <a:t>th</a:t>
            </a:r>
            <a:r>
              <a:rPr lang="en-GB" sz="1400" i="1" dirty="0" smtClean="0"/>
              <a:t> ANC October 2019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778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Weather impact on tower operation / for the delivery of 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Weather detection</a:t>
            </a:r>
          </a:p>
          <a:p>
            <a:r>
              <a:rPr lang="en-GB" dirty="0"/>
              <a:t>Aerodrome lighting</a:t>
            </a:r>
          </a:p>
          <a:p>
            <a:r>
              <a:rPr lang="en-GB" dirty="0"/>
              <a:t>LVPs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2" y="4509120"/>
            <a:ext cx="8820472" cy="111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7632" y="5701035"/>
            <a:ext cx="395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ITF submission to ICAO 13</a:t>
            </a:r>
            <a:r>
              <a:rPr lang="en-GB" sz="1400" i="1" baseline="30000" dirty="0" smtClean="0"/>
              <a:t>th</a:t>
            </a:r>
            <a:r>
              <a:rPr lang="en-GB" sz="1400" i="1" dirty="0" smtClean="0"/>
              <a:t> ANC October 2019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6215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ATCO workload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PSO </a:t>
            </a:r>
            <a:r>
              <a:rPr lang="en-GB" dirty="0" smtClean="0"/>
              <a:t>engagement</a:t>
            </a:r>
          </a:p>
          <a:p>
            <a:r>
              <a:rPr lang="en-GB" dirty="0" smtClean="0"/>
              <a:t>Human factors</a:t>
            </a:r>
            <a:endParaRPr lang="en-GB" dirty="0"/>
          </a:p>
          <a:p>
            <a:r>
              <a:rPr lang="en-GB" dirty="0"/>
              <a:t>Multiple </a:t>
            </a:r>
            <a:r>
              <a:rPr lang="en-GB" dirty="0" smtClean="0"/>
              <a:t>mode – are we looking at all the right things?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2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10116" r="30172" b="7356"/>
          <a:stretch/>
        </p:blipFill>
        <p:spPr bwMode="auto">
          <a:xfrm>
            <a:off x="2242152" y="1319865"/>
            <a:ext cx="4481988" cy="545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707904" y="4149080"/>
            <a:ext cx="1872208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11960" y="4293096"/>
            <a:ext cx="1512168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53"/>
          <a:stretch/>
        </p:blipFill>
        <p:spPr bwMode="auto">
          <a:xfrm>
            <a:off x="702562" y="2903642"/>
            <a:ext cx="6756489" cy="149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36" y="2926542"/>
            <a:ext cx="7590915" cy="15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2" y="2903642"/>
            <a:ext cx="730045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9" y="2939154"/>
            <a:ext cx="816106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8296694" cy="95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GB" dirty="0"/>
              <a:t>IAA trial – SESAR JU LSD 02.04</a:t>
            </a:r>
          </a:p>
        </p:txBody>
      </p:sp>
    </p:spTree>
    <p:extLst>
      <p:ext uri="{BB962C8B-B14F-4D97-AF65-F5344CB8AC3E}">
        <p14:creationId xmlns:p14="http://schemas.microsoft.com/office/powerpoint/2010/main" val="41208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1038</TotalTime>
  <Words>323</Words>
  <Application>Microsoft Office PowerPoint</Application>
  <PresentationFormat>On-screen Show (4:3)</PresentationFormat>
  <Paragraphs>85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Perspective</vt:lpstr>
      <vt:lpstr>Remote tower operations: A professional staff organisation’s perspective</vt:lpstr>
      <vt:lpstr>Who are we?</vt:lpstr>
      <vt:lpstr>Remote towers – our position</vt:lpstr>
      <vt:lpstr>ITF submission to ICAO 13th ANC - Some concerns with sequential/multiple mode</vt:lpstr>
      <vt:lpstr>PowerPoint Presentation</vt:lpstr>
      <vt:lpstr>Weather impact on tower operation / for the delivery of ATS</vt:lpstr>
      <vt:lpstr>ATCO workload evaluation</vt:lpstr>
      <vt:lpstr>PowerPoint Presentation</vt:lpstr>
      <vt:lpstr>IAA trial – SESAR JU LSD 02.04</vt:lpstr>
      <vt:lpstr>Safety assessment of digital ATS</vt:lpstr>
      <vt:lpstr>IAA trial – SESAR JU LSD 02.04</vt:lpstr>
      <vt:lpstr>PowerPoint Presentation</vt:lpstr>
      <vt:lpstr>Change management</vt:lpstr>
      <vt:lpstr>Digital tower services and challenges</vt:lpstr>
      <vt:lpstr>PowerPoint Presentation</vt:lpstr>
      <vt:lpstr>PowerPoint Presentation</vt:lpstr>
      <vt:lpstr>EASA NPA 2017-21</vt:lpstr>
      <vt:lpstr>Conclusion </vt:lpstr>
      <vt:lpstr>PowerPoint Presentation</vt:lpstr>
    </vt:vector>
  </TitlesOfParts>
  <Company>NATS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tower operations: A professional staff organisations’ perspective</dc:title>
  <dc:creator>Eamonn Wylie</dc:creator>
  <cp:lastModifiedBy>Eamonn Wylie</cp:lastModifiedBy>
  <cp:revision>51</cp:revision>
  <dcterms:created xsi:type="dcterms:W3CDTF">2019-02-04T11:22:05Z</dcterms:created>
  <dcterms:modified xsi:type="dcterms:W3CDTF">2019-02-13T11:46:01Z</dcterms:modified>
</cp:coreProperties>
</file>