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83" r:id="rId2"/>
    <p:sldId id="295" r:id="rId3"/>
    <p:sldId id="284" r:id="rId4"/>
    <p:sldId id="296" r:id="rId5"/>
    <p:sldId id="285" r:id="rId6"/>
    <p:sldId id="286" r:id="rId7"/>
    <p:sldId id="287" r:id="rId8"/>
    <p:sldId id="298" r:id="rId9"/>
    <p:sldId id="297" r:id="rId10"/>
    <p:sldId id="288" r:id="rId11"/>
    <p:sldId id="306" r:id="rId12"/>
    <p:sldId id="289" r:id="rId13"/>
    <p:sldId id="302" r:id="rId14"/>
    <p:sldId id="290" r:id="rId15"/>
    <p:sldId id="291" r:id="rId16"/>
    <p:sldId id="308" r:id="rId17"/>
    <p:sldId id="293" r:id="rId18"/>
    <p:sldId id="301" r:id="rId19"/>
    <p:sldId id="307" r:id="rId20"/>
  </p:sldIdLst>
  <p:sldSz cx="12195175" cy="6859588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1">
          <p15:clr>
            <a:srgbClr val="A4A3A4"/>
          </p15:clr>
        </p15:guide>
        <p15:guide id="2" pos="3842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868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E25E649-3F16-4E02-A733-19D2CDBF48F0}" styleName="Mittlere Formatvorlage 3 - Akz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4" autoAdjust="0"/>
    <p:restoredTop sz="69074" autoAdjust="0"/>
  </p:normalViewPr>
  <p:slideViewPr>
    <p:cSldViewPr>
      <p:cViewPr>
        <p:scale>
          <a:sx n="67" d="100"/>
          <a:sy n="67" d="100"/>
        </p:scale>
        <p:origin x="-538" y="-418"/>
      </p:cViewPr>
      <p:guideLst>
        <p:guide orient="horz" pos="2161"/>
        <p:guide pos="3842"/>
      </p:guideLst>
    </p:cSldViewPr>
  </p:slideViewPr>
  <p:outlineViewPr>
    <p:cViewPr>
      <p:scale>
        <a:sx n="33" d="100"/>
        <a:sy n="33" d="100"/>
      </p:scale>
      <p:origin x="0" y="2448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8" d="100"/>
          <a:sy n="68" d="100"/>
        </p:scale>
        <p:origin x="-2772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ACB62A-89E1-4388-84B1-61A37D06D11A}" type="doc">
      <dgm:prSet loTypeId="urn:microsoft.com/office/officeart/2005/8/layout/radial6" loCatId="cycle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de-DE"/>
        </a:p>
      </dgm:t>
    </dgm:pt>
    <dgm:pt modelId="{795092AB-1618-4CF1-9B0D-0CCD17E9C922}">
      <dgm:prSet phldrT="[Text]"/>
      <dgm:spPr/>
      <dgm:t>
        <a:bodyPr/>
        <a:lstStyle/>
        <a:p>
          <a:r>
            <a:rPr lang="en-US" noProof="0" dirty="0" smtClean="0">
              <a:latin typeface="Arial" panose="020B0604020202020204" pitchFamily="34" charset="0"/>
              <a:cs typeface="Arial" panose="020B0604020202020204" pitchFamily="34" charset="0"/>
            </a:rPr>
            <a:t>Key Parameters</a:t>
          </a:r>
          <a:endParaRPr lang="en-US" b="1" noProof="0" dirty="0"/>
        </a:p>
      </dgm:t>
    </dgm:pt>
    <dgm:pt modelId="{096F7C3E-F391-42BA-B599-A2303D60F492}" type="parTrans" cxnId="{F64A2984-306F-4E9F-90FC-15E64EA1A399}">
      <dgm:prSet/>
      <dgm:spPr/>
      <dgm:t>
        <a:bodyPr/>
        <a:lstStyle/>
        <a:p>
          <a:endParaRPr lang="de-DE"/>
        </a:p>
      </dgm:t>
    </dgm:pt>
    <dgm:pt modelId="{0261E42F-BFF0-4501-A982-F3C1DE7F9866}" type="sibTrans" cxnId="{F64A2984-306F-4E9F-90FC-15E64EA1A399}">
      <dgm:prSet/>
      <dgm:spPr/>
      <dgm:t>
        <a:bodyPr/>
        <a:lstStyle/>
        <a:p>
          <a:endParaRPr lang="de-DE"/>
        </a:p>
      </dgm:t>
    </dgm:pt>
    <dgm:pt modelId="{BD8AF43D-F6E1-480B-82B0-E5E276D1F2F4}">
      <dgm:prSet phldrT="[Text]"/>
      <dgm:spPr/>
      <dgm:t>
        <a:bodyPr/>
        <a:lstStyle/>
        <a:p>
          <a:r>
            <a:rPr lang="en-US" b="1" noProof="0" dirty="0" smtClean="0"/>
            <a:t>Traffic volume</a:t>
          </a:r>
          <a:endParaRPr lang="en-US" b="1" noProof="0" dirty="0"/>
        </a:p>
      </dgm:t>
    </dgm:pt>
    <dgm:pt modelId="{98EAE102-87DA-4A43-8FA7-D51D5659A74D}" type="parTrans" cxnId="{365FEC53-5040-4CB7-8411-7A57ACFC8F69}">
      <dgm:prSet/>
      <dgm:spPr/>
      <dgm:t>
        <a:bodyPr/>
        <a:lstStyle/>
        <a:p>
          <a:endParaRPr lang="de-DE"/>
        </a:p>
      </dgm:t>
    </dgm:pt>
    <dgm:pt modelId="{82DAF6DE-274D-4313-94FA-BB0B80638D79}" type="sibTrans" cxnId="{365FEC53-5040-4CB7-8411-7A57ACFC8F69}">
      <dgm:prSet/>
      <dgm:spPr/>
      <dgm:t>
        <a:bodyPr/>
        <a:lstStyle/>
        <a:p>
          <a:endParaRPr lang="de-DE"/>
        </a:p>
      </dgm:t>
    </dgm:pt>
    <dgm:pt modelId="{ECFC9CBD-E637-4F9F-9A13-AC8369460147}">
      <dgm:prSet phldrT="[Text]"/>
      <dgm:spPr/>
      <dgm:t>
        <a:bodyPr/>
        <a:lstStyle/>
        <a:p>
          <a:r>
            <a:rPr lang="en-US" b="1" noProof="0" dirty="0" smtClean="0"/>
            <a:t>Traffic complexity</a:t>
          </a:r>
          <a:endParaRPr lang="en-US" b="1" noProof="0" dirty="0"/>
        </a:p>
      </dgm:t>
    </dgm:pt>
    <dgm:pt modelId="{8177D1C2-65E0-417D-989E-904852FA8626}" type="parTrans" cxnId="{6615A3C4-FEFE-48D2-B726-D3EF7A419AFD}">
      <dgm:prSet/>
      <dgm:spPr/>
      <dgm:t>
        <a:bodyPr/>
        <a:lstStyle/>
        <a:p>
          <a:endParaRPr lang="de-DE"/>
        </a:p>
      </dgm:t>
    </dgm:pt>
    <dgm:pt modelId="{FE1E3B00-90C0-4442-BAE5-28301EE19997}" type="sibTrans" cxnId="{6615A3C4-FEFE-48D2-B726-D3EF7A419AFD}">
      <dgm:prSet/>
      <dgm:spPr/>
      <dgm:t>
        <a:bodyPr/>
        <a:lstStyle/>
        <a:p>
          <a:endParaRPr lang="de-DE"/>
        </a:p>
      </dgm:t>
    </dgm:pt>
    <dgm:pt modelId="{302CD0D9-6AF3-41F7-BCE9-8626ACAC7353}">
      <dgm:prSet phldrT="[Text]"/>
      <dgm:spPr/>
      <dgm:t>
        <a:bodyPr/>
        <a:lstStyle/>
        <a:p>
          <a:r>
            <a:rPr lang="en-US" b="1" noProof="0" dirty="0" smtClean="0"/>
            <a:t>Traffic distribution</a:t>
          </a:r>
          <a:endParaRPr lang="en-US" b="1" noProof="0" dirty="0"/>
        </a:p>
      </dgm:t>
    </dgm:pt>
    <dgm:pt modelId="{0F46DEE3-A029-43CC-8A3E-3E8A5DA78D2A}" type="parTrans" cxnId="{B12398F4-1080-4AC8-AEA9-1FB38DCD2EE6}">
      <dgm:prSet/>
      <dgm:spPr/>
      <dgm:t>
        <a:bodyPr/>
        <a:lstStyle/>
        <a:p>
          <a:endParaRPr lang="de-DE"/>
        </a:p>
      </dgm:t>
    </dgm:pt>
    <dgm:pt modelId="{E2494287-D803-4900-964F-3A122A29BF7E}" type="sibTrans" cxnId="{B12398F4-1080-4AC8-AEA9-1FB38DCD2EE6}">
      <dgm:prSet/>
      <dgm:spPr/>
      <dgm:t>
        <a:bodyPr/>
        <a:lstStyle/>
        <a:p>
          <a:endParaRPr lang="de-DE"/>
        </a:p>
      </dgm:t>
    </dgm:pt>
    <dgm:pt modelId="{0883FA1C-5759-4464-AF2E-4F4941FE6E0C}">
      <dgm:prSet phldrT="[Text]"/>
      <dgm:spPr/>
      <dgm:t>
        <a:bodyPr/>
        <a:lstStyle/>
        <a:p>
          <a:r>
            <a:rPr lang="en-US" b="1" noProof="0" dirty="0" smtClean="0"/>
            <a:t>Operational modes</a:t>
          </a:r>
          <a:endParaRPr lang="en-US" b="1" noProof="0" dirty="0"/>
        </a:p>
      </dgm:t>
    </dgm:pt>
    <dgm:pt modelId="{8674B6EB-5CD7-498C-8942-FEF8B5F2C99C}" type="parTrans" cxnId="{E291B449-6AE1-4CC1-8969-D381F8FFA113}">
      <dgm:prSet/>
      <dgm:spPr/>
      <dgm:t>
        <a:bodyPr/>
        <a:lstStyle/>
        <a:p>
          <a:endParaRPr lang="de-DE"/>
        </a:p>
      </dgm:t>
    </dgm:pt>
    <dgm:pt modelId="{33366FA0-A3CC-4C57-95C7-B4D313F22F35}" type="sibTrans" cxnId="{E291B449-6AE1-4CC1-8969-D381F8FFA113}">
      <dgm:prSet/>
      <dgm:spPr/>
      <dgm:t>
        <a:bodyPr/>
        <a:lstStyle/>
        <a:p>
          <a:endParaRPr lang="de-DE"/>
        </a:p>
      </dgm:t>
    </dgm:pt>
    <dgm:pt modelId="{CDAA566D-EDF2-46FE-8F36-20BA779CC3F8}">
      <dgm:prSet phldrT="[Text]"/>
      <dgm:spPr/>
      <dgm:t>
        <a:bodyPr/>
        <a:lstStyle/>
        <a:p>
          <a:r>
            <a:rPr lang="en-US" b="1" noProof="0" dirty="0" smtClean="0"/>
            <a:t>Runway conditions</a:t>
          </a:r>
          <a:endParaRPr lang="en-US" b="1" noProof="0" dirty="0"/>
        </a:p>
      </dgm:t>
    </dgm:pt>
    <dgm:pt modelId="{B919A6A1-4E97-4BDB-901D-EBABFC7455CB}" type="parTrans" cxnId="{7FD81995-F348-4BF6-8EE5-143A68316F52}">
      <dgm:prSet/>
      <dgm:spPr/>
      <dgm:t>
        <a:bodyPr/>
        <a:lstStyle/>
        <a:p>
          <a:endParaRPr lang="de-DE"/>
        </a:p>
      </dgm:t>
    </dgm:pt>
    <dgm:pt modelId="{35D74824-8B60-4C08-AC94-A6BE618D8F2E}" type="sibTrans" cxnId="{7FD81995-F348-4BF6-8EE5-143A68316F52}">
      <dgm:prSet/>
      <dgm:spPr/>
      <dgm:t>
        <a:bodyPr/>
        <a:lstStyle/>
        <a:p>
          <a:endParaRPr lang="de-DE"/>
        </a:p>
      </dgm:t>
    </dgm:pt>
    <dgm:pt modelId="{77923B2D-6A69-4133-AC13-22422DABC46A}">
      <dgm:prSet phldrT="[Text]"/>
      <dgm:spPr/>
      <dgm:t>
        <a:bodyPr/>
        <a:lstStyle/>
        <a:p>
          <a:r>
            <a:rPr lang="en-US" b="1" noProof="0" dirty="0" smtClean="0"/>
            <a:t>Wind conditions</a:t>
          </a:r>
          <a:endParaRPr lang="en-US" b="1" noProof="0" dirty="0"/>
        </a:p>
      </dgm:t>
    </dgm:pt>
    <dgm:pt modelId="{23AAD23C-D46C-49D3-8E8C-68C46648A5E1}" type="parTrans" cxnId="{ACBF4FCD-E3F9-4D9A-9181-D2D951974047}">
      <dgm:prSet/>
      <dgm:spPr/>
      <dgm:t>
        <a:bodyPr/>
        <a:lstStyle/>
        <a:p>
          <a:endParaRPr lang="de-DE"/>
        </a:p>
      </dgm:t>
    </dgm:pt>
    <dgm:pt modelId="{ABAB5823-E817-4287-ABBA-88F7178092D2}" type="sibTrans" cxnId="{ACBF4FCD-E3F9-4D9A-9181-D2D951974047}">
      <dgm:prSet/>
      <dgm:spPr/>
      <dgm:t>
        <a:bodyPr/>
        <a:lstStyle/>
        <a:p>
          <a:endParaRPr lang="de-DE"/>
        </a:p>
      </dgm:t>
    </dgm:pt>
    <dgm:pt modelId="{25CD79F5-D6C3-41CD-9A6A-4D0873BB6F87}">
      <dgm:prSet phldrT="[Text]"/>
      <dgm:spPr/>
      <dgm:t>
        <a:bodyPr/>
        <a:lstStyle/>
        <a:p>
          <a:r>
            <a:rPr lang="en-US" b="1" noProof="0" dirty="0" smtClean="0"/>
            <a:t>Visibility conditions</a:t>
          </a:r>
          <a:endParaRPr lang="en-US" b="1" noProof="0" dirty="0"/>
        </a:p>
      </dgm:t>
    </dgm:pt>
    <dgm:pt modelId="{B4CA1A60-B50C-4244-B8EA-0940FEA89070}" type="parTrans" cxnId="{25054230-94DF-447A-A1DA-FA51890A19BF}">
      <dgm:prSet/>
      <dgm:spPr/>
      <dgm:t>
        <a:bodyPr/>
        <a:lstStyle/>
        <a:p>
          <a:endParaRPr lang="de-DE"/>
        </a:p>
      </dgm:t>
    </dgm:pt>
    <dgm:pt modelId="{4BB22A99-881F-4D21-ABFC-035A21472331}" type="sibTrans" cxnId="{25054230-94DF-447A-A1DA-FA51890A19BF}">
      <dgm:prSet/>
      <dgm:spPr/>
      <dgm:t>
        <a:bodyPr/>
        <a:lstStyle/>
        <a:p>
          <a:endParaRPr lang="de-DE"/>
        </a:p>
      </dgm:t>
    </dgm:pt>
    <dgm:pt modelId="{B88AC2C2-AE12-42FF-9AE4-DA71DC7ED8B0}">
      <dgm:prSet phldrT="[Text]"/>
      <dgm:spPr/>
      <dgm:t>
        <a:bodyPr/>
        <a:lstStyle/>
        <a:p>
          <a:r>
            <a:rPr lang="en-US" b="1" noProof="0" dirty="0" smtClean="0"/>
            <a:t>Time of the day</a:t>
          </a:r>
          <a:endParaRPr lang="en-US" b="1" noProof="0" dirty="0"/>
        </a:p>
      </dgm:t>
    </dgm:pt>
    <dgm:pt modelId="{35912B92-4686-4977-8826-3804B1FD58FA}" type="parTrans" cxnId="{3C98A131-625F-440F-9A9B-A5890DE97CAA}">
      <dgm:prSet/>
      <dgm:spPr/>
      <dgm:t>
        <a:bodyPr/>
        <a:lstStyle/>
        <a:p>
          <a:endParaRPr lang="de-DE"/>
        </a:p>
      </dgm:t>
    </dgm:pt>
    <dgm:pt modelId="{8944E356-3581-4917-AAB0-E3A57D846626}" type="sibTrans" cxnId="{3C98A131-625F-440F-9A9B-A5890DE97CAA}">
      <dgm:prSet/>
      <dgm:spPr/>
      <dgm:t>
        <a:bodyPr/>
        <a:lstStyle/>
        <a:p>
          <a:endParaRPr lang="de-DE"/>
        </a:p>
      </dgm:t>
    </dgm:pt>
    <dgm:pt modelId="{60556B2F-7128-4930-AD43-0677D43F8797}" type="pres">
      <dgm:prSet presAssocID="{AFACB62A-89E1-4388-84B1-61A37D06D11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D83F04C8-9D20-4996-89E6-25ADE49F7C7F}" type="pres">
      <dgm:prSet presAssocID="{795092AB-1618-4CF1-9B0D-0CCD17E9C922}" presName="centerShape" presStyleLbl="node0" presStyleIdx="0" presStyleCnt="1"/>
      <dgm:spPr/>
      <dgm:t>
        <a:bodyPr/>
        <a:lstStyle/>
        <a:p>
          <a:endParaRPr lang="de-DE"/>
        </a:p>
      </dgm:t>
    </dgm:pt>
    <dgm:pt modelId="{1BFF4E4A-A4AF-4317-BDE9-F4F540599C7A}" type="pres">
      <dgm:prSet presAssocID="{BD8AF43D-F6E1-480B-82B0-E5E276D1F2F4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DFB05F4-841B-49BB-A241-A21C8E81EBBC}" type="pres">
      <dgm:prSet presAssocID="{BD8AF43D-F6E1-480B-82B0-E5E276D1F2F4}" presName="dummy" presStyleCnt="0"/>
      <dgm:spPr/>
    </dgm:pt>
    <dgm:pt modelId="{28DF161F-B98F-435D-A5C0-A3522A05D60D}" type="pres">
      <dgm:prSet presAssocID="{82DAF6DE-274D-4313-94FA-BB0B80638D79}" presName="sibTrans" presStyleLbl="sibTrans2D1" presStyleIdx="0" presStyleCnt="8"/>
      <dgm:spPr/>
      <dgm:t>
        <a:bodyPr/>
        <a:lstStyle/>
        <a:p>
          <a:endParaRPr lang="de-DE"/>
        </a:p>
      </dgm:t>
    </dgm:pt>
    <dgm:pt modelId="{86F53039-1C59-462A-A0D5-427C7C6DB0EF}" type="pres">
      <dgm:prSet presAssocID="{ECFC9CBD-E637-4F9F-9A13-AC8369460147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421C19E-251E-4736-8F80-CF6639BCDEF3}" type="pres">
      <dgm:prSet presAssocID="{ECFC9CBD-E637-4F9F-9A13-AC8369460147}" presName="dummy" presStyleCnt="0"/>
      <dgm:spPr/>
    </dgm:pt>
    <dgm:pt modelId="{9D12A04A-41B7-4269-98ED-5D76EE309CF8}" type="pres">
      <dgm:prSet presAssocID="{FE1E3B00-90C0-4442-BAE5-28301EE19997}" presName="sibTrans" presStyleLbl="sibTrans2D1" presStyleIdx="1" presStyleCnt="8"/>
      <dgm:spPr/>
      <dgm:t>
        <a:bodyPr/>
        <a:lstStyle/>
        <a:p>
          <a:endParaRPr lang="de-DE"/>
        </a:p>
      </dgm:t>
    </dgm:pt>
    <dgm:pt modelId="{435F4C7E-F767-4968-B523-B5897016DEA5}" type="pres">
      <dgm:prSet presAssocID="{302CD0D9-6AF3-41F7-BCE9-8626ACAC7353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37FE1AB-38DA-4FE6-BE65-843BE91DCDC5}" type="pres">
      <dgm:prSet presAssocID="{302CD0D9-6AF3-41F7-BCE9-8626ACAC7353}" presName="dummy" presStyleCnt="0"/>
      <dgm:spPr/>
    </dgm:pt>
    <dgm:pt modelId="{DD5C729C-AD39-4908-BFB8-EC14578EF4B4}" type="pres">
      <dgm:prSet presAssocID="{E2494287-D803-4900-964F-3A122A29BF7E}" presName="sibTrans" presStyleLbl="sibTrans2D1" presStyleIdx="2" presStyleCnt="8"/>
      <dgm:spPr/>
      <dgm:t>
        <a:bodyPr/>
        <a:lstStyle/>
        <a:p>
          <a:endParaRPr lang="de-DE"/>
        </a:p>
      </dgm:t>
    </dgm:pt>
    <dgm:pt modelId="{10BB51D7-57BF-4B9A-A2E1-3E3AF1295114}" type="pres">
      <dgm:prSet presAssocID="{0883FA1C-5759-4464-AF2E-4F4941FE6E0C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0FEDDA9-96CD-4967-A26A-13D354A41CB3}" type="pres">
      <dgm:prSet presAssocID="{0883FA1C-5759-4464-AF2E-4F4941FE6E0C}" presName="dummy" presStyleCnt="0"/>
      <dgm:spPr/>
    </dgm:pt>
    <dgm:pt modelId="{735F6311-4D3E-4F22-8D0A-8E486F509BD8}" type="pres">
      <dgm:prSet presAssocID="{33366FA0-A3CC-4C57-95C7-B4D313F22F35}" presName="sibTrans" presStyleLbl="sibTrans2D1" presStyleIdx="3" presStyleCnt="8"/>
      <dgm:spPr/>
      <dgm:t>
        <a:bodyPr/>
        <a:lstStyle/>
        <a:p>
          <a:endParaRPr lang="de-DE"/>
        </a:p>
      </dgm:t>
    </dgm:pt>
    <dgm:pt modelId="{C67B5DD3-985F-4AFC-9EE6-89C79F144A3F}" type="pres">
      <dgm:prSet presAssocID="{CDAA566D-EDF2-46FE-8F36-20BA779CC3F8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1DAEDFC-9AF2-4532-94AB-ABC611B2DAA8}" type="pres">
      <dgm:prSet presAssocID="{CDAA566D-EDF2-46FE-8F36-20BA779CC3F8}" presName="dummy" presStyleCnt="0"/>
      <dgm:spPr/>
    </dgm:pt>
    <dgm:pt modelId="{8CEE8A43-2DEF-4D5E-8662-EFD42A5C56B7}" type="pres">
      <dgm:prSet presAssocID="{35D74824-8B60-4C08-AC94-A6BE618D8F2E}" presName="sibTrans" presStyleLbl="sibTrans2D1" presStyleIdx="4" presStyleCnt="8" custLinFactNeighborX="-983" custLinFactNeighborY="264"/>
      <dgm:spPr/>
      <dgm:t>
        <a:bodyPr/>
        <a:lstStyle/>
        <a:p>
          <a:endParaRPr lang="de-DE"/>
        </a:p>
      </dgm:t>
    </dgm:pt>
    <dgm:pt modelId="{E422FC68-4E40-493D-9355-E7005A75DDC7}" type="pres">
      <dgm:prSet presAssocID="{77923B2D-6A69-4133-AC13-22422DABC46A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5AE14CF-B873-4154-90B0-3DAEAF71ADD2}" type="pres">
      <dgm:prSet presAssocID="{77923B2D-6A69-4133-AC13-22422DABC46A}" presName="dummy" presStyleCnt="0"/>
      <dgm:spPr/>
    </dgm:pt>
    <dgm:pt modelId="{0DB0F456-65A1-46BA-ADD1-BE732A2BF438}" type="pres">
      <dgm:prSet presAssocID="{ABAB5823-E817-4287-ABBA-88F7178092D2}" presName="sibTrans" presStyleLbl="sibTrans2D1" presStyleIdx="5" presStyleCnt="8"/>
      <dgm:spPr/>
      <dgm:t>
        <a:bodyPr/>
        <a:lstStyle/>
        <a:p>
          <a:endParaRPr lang="de-DE"/>
        </a:p>
      </dgm:t>
    </dgm:pt>
    <dgm:pt modelId="{5EB250C8-14CE-45AB-840B-82C72E3BB3BF}" type="pres">
      <dgm:prSet presAssocID="{25CD79F5-D6C3-41CD-9A6A-4D0873BB6F87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498924B-2D3C-4051-BC84-15B009AAD82C}" type="pres">
      <dgm:prSet presAssocID="{25CD79F5-D6C3-41CD-9A6A-4D0873BB6F87}" presName="dummy" presStyleCnt="0"/>
      <dgm:spPr/>
    </dgm:pt>
    <dgm:pt modelId="{CB40FED5-618F-4377-98A4-750274AF39C3}" type="pres">
      <dgm:prSet presAssocID="{4BB22A99-881F-4D21-ABFC-035A21472331}" presName="sibTrans" presStyleLbl="sibTrans2D1" presStyleIdx="6" presStyleCnt="8"/>
      <dgm:spPr/>
      <dgm:t>
        <a:bodyPr/>
        <a:lstStyle/>
        <a:p>
          <a:endParaRPr lang="de-DE"/>
        </a:p>
      </dgm:t>
    </dgm:pt>
    <dgm:pt modelId="{BCA34ECD-E24B-406C-81F3-3FC6BFB0A8A6}" type="pres">
      <dgm:prSet presAssocID="{B88AC2C2-AE12-42FF-9AE4-DA71DC7ED8B0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2C677E8-4AD2-4D65-8903-25F5FE9D88BD}" type="pres">
      <dgm:prSet presAssocID="{B88AC2C2-AE12-42FF-9AE4-DA71DC7ED8B0}" presName="dummy" presStyleCnt="0"/>
      <dgm:spPr/>
    </dgm:pt>
    <dgm:pt modelId="{78E16338-693E-450D-94F0-4352C3038C96}" type="pres">
      <dgm:prSet presAssocID="{8944E356-3581-4917-AAB0-E3A57D846626}" presName="sibTrans" presStyleLbl="sibTrans2D1" presStyleIdx="7" presStyleCnt="8"/>
      <dgm:spPr/>
      <dgm:t>
        <a:bodyPr/>
        <a:lstStyle/>
        <a:p>
          <a:endParaRPr lang="de-DE"/>
        </a:p>
      </dgm:t>
    </dgm:pt>
  </dgm:ptLst>
  <dgm:cxnLst>
    <dgm:cxn modelId="{C01DD1AB-22D3-4AB9-A9BD-03D72F0233A6}" type="presOf" srcId="{CDAA566D-EDF2-46FE-8F36-20BA779CC3F8}" destId="{C67B5DD3-985F-4AFC-9EE6-89C79F144A3F}" srcOrd="0" destOrd="0" presId="urn:microsoft.com/office/officeart/2005/8/layout/radial6"/>
    <dgm:cxn modelId="{25054230-94DF-447A-A1DA-FA51890A19BF}" srcId="{795092AB-1618-4CF1-9B0D-0CCD17E9C922}" destId="{25CD79F5-D6C3-41CD-9A6A-4D0873BB6F87}" srcOrd="6" destOrd="0" parTransId="{B4CA1A60-B50C-4244-B8EA-0940FEA89070}" sibTransId="{4BB22A99-881F-4D21-ABFC-035A21472331}"/>
    <dgm:cxn modelId="{CC2C46E3-D9EC-4A81-9899-B47F9A878220}" type="presOf" srcId="{4BB22A99-881F-4D21-ABFC-035A21472331}" destId="{CB40FED5-618F-4377-98A4-750274AF39C3}" srcOrd="0" destOrd="0" presId="urn:microsoft.com/office/officeart/2005/8/layout/radial6"/>
    <dgm:cxn modelId="{7FD81995-F348-4BF6-8EE5-143A68316F52}" srcId="{795092AB-1618-4CF1-9B0D-0CCD17E9C922}" destId="{CDAA566D-EDF2-46FE-8F36-20BA779CC3F8}" srcOrd="4" destOrd="0" parTransId="{B919A6A1-4E97-4BDB-901D-EBABFC7455CB}" sibTransId="{35D74824-8B60-4C08-AC94-A6BE618D8F2E}"/>
    <dgm:cxn modelId="{0AE74B83-C1B7-40D0-A53A-A617861FDE0F}" type="presOf" srcId="{795092AB-1618-4CF1-9B0D-0CCD17E9C922}" destId="{D83F04C8-9D20-4996-89E6-25ADE49F7C7F}" srcOrd="0" destOrd="0" presId="urn:microsoft.com/office/officeart/2005/8/layout/radial6"/>
    <dgm:cxn modelId="{4B72DBB0-A37B-4FB4-8957-B71A1B8F3F80}" type="presOf" srcId="{BD8AF43D-F6E1-480B-82B0-E5E276D1F2F4}" destId="{1BFF4E4A-A4AF-4317-BDE9-F4F540599C7A}" srcOrd="0" destOrd="0" presId="urn:microsoft.com/office/officeart/2005/8/layout/radial6"/>
    <dgm:cxn modelId="{63F990BA-7AB5-4F06-9FFF-A4C5322B5EDA}" type="presOf" srcId="{0883FA1C-5759-4464-AF2E-4F4941FE6E0C}" destId="{10BB51D7-57BF-4B9A-A2E1-3E3AF1295114}" srcOrd="0" destOrd="0" presId="urn:microsoft.com/office/officeart/2005/8/layout/radial6"/>
    <dgm:cxn modelId="{365FEC53-5040-4CB7-8411-7A57ACFC8F69}" srcId="{795092AB-1618-4CF1-9B0D-0CCD17E9C922}" destId="{BD8AF43D-F6E1-480B-82B0-E5E276D1F2F4}" srcOrd="0" destOrd="0" parTransId="{98EAE102-87DA-4A43-8FA7-D51D5659A74D}" sibTransId="{82DAF6DE-274D-4313-94FA-BB0B80638D79}"/>
    <dgm:cxn modelId="{6DEAFF43-A5AB-43CE-AAD2-CBD49C54AFCC}" type="presOf" srcId="{33366FA0-A3CC-4C57-95C7-B4D313F22F35}" destId="{735F6311-4D3E-4F22-8D0A-8E486F509BD8}" srcOrd="0" destOrd="0" presId="urn:microsoft.com/office/officeart/2005/8/layout/radial6"/>
    <dgm:cxn modelId="{ACBF4FCD-E3F9-4D9A-9181-D2D951974047}" srcId="{795092AB-1618-4CF1-9B0D-0CCD17E9C922}" destId="{77923B2D-6A69-4133-AC13-22422DABC46A}" srcOrd="5" destOrd="0" parTransId="{23AAD23C-D46C-49D3-8E8C-68C46648A5E1}" sibTransId="{ABAB5823-E817-4287-ABBA-88F7178092D2}"/>
    <dgm:cxn modelId="{CAD6FE21-099E-442B-8AD9-15B58DD5C695}" type="presOf" srcId="{82DAF6DE-274D-4313-94FA-BB0B80638D79}" destId="{28DF161F-B98F-435D-A5C0-A3522A05D60D}" srcOrd="0" destOrd="0" presId="urn:microsoft.com/office/officeart/2005/8/layout/radial6"/>
    <dgm:cxn modelId="{29EB1CE1-35B9-42B8-A372-9E7C115EC091}" type="presOf" srcId="{8944E356-3581-4917-AAB0-E3A57D846626}" destId="{78E16338-693E-450D-94F0-4352C3038C96}" srcOrd="0" destOrd="0" presId="urn:microsoft.com/office/officeart/2005/8/layout/radial6"/>
    <dgm:cxn modelId="{B12398F4-1080-4AC8-AEA9-1FB38DCD2EE6}" srcId="{795092AB-1618-4CF1-9B0D-0CCD17E9C922}" destId="{302CD0D9-6AF3-41F7-BCE9-8626ACAC7353}" srcOrd="2" destOrd="0" parTransId="{0F46DEE3-A029-43CC-8A3E-3E8A5DA78D2A}" sibTransId="{E2494287-D803-4900-964F-3A122A29BF7E}"/>
    <dgm:cxn modelId="{3C98A131-625F-440F-9A9B-A5890DE97CAA}" srcId="{795092AB-1618-4CF1-9B0D-0CCD17E9C922}" destId="{B88AC2C2-AE12-42FF-9AE4-DA71DC7ED8B0}" srcOrd="7" destOrd="0" parTransId="{35912B92-4686-4977-8826-3804B1FD58FA}" sibTransId="{8944E356-3581-4917-AAB0-E3A57D846626}"/>
    <dgm:cxn modelId="{F93DAE14-5D39-4EC4-A214-7FC7213BAAE5}" type="presOf" srcId="{77923B2D-6A69-4133-AC13-22422DABC46A}" destId="{E422FC68-4E40-493D-9355-E7005A75DDC7}" srcOrd="0" destOrd="0" presId="urn:microsoft.com/office/officeart/2005/8/layout/radial6"/>
    <dgm:cxn modelId="{F3ECC15B-6268-42E9-8629-E4BAF6805456}" type="presOf" srcId="{AFACB62A-89E1-4388-84B1-61A37D06D11A}" destId="{60556B2F-7128-4930-AD43-0677D43F8797}" srcOrd="0" destOrd="0" presId="urn:microsoft.com/office/officeart/2005/8/layout/radial6"/>
    <dgm:cxn modelId="{C2504F44-08F0-4BDA-92B6-14AC37CF482C}" type="presOf" srcId="{25CD79F5-D6C3-41CD-9A6A-4D0873BB6F87}" destId="{5EB250C8-14CE-45AB-840B-82C72E3BB3BF}" srcOrd="0" destOrd="0" presId="urn:microsoft.com/office/officeart/2005/8/layout/radial6"/>
    <dgm:cxn modelId="{DF0E7B65-7A01-4979-B9DB-FA79A5501188}" type="presOf" srcId="{E2494287-D803-4900-964F-3A122A29BF7E}" destId="{DD5C729C-AD39-4908-BFB8-EC14578EF4B4}" srcOrd="0" destOrd="0" presId="urn:microsoft.com/office/officeart/2005/8/layout/radial6"/>
    <dgm:cxn modelId="{6615A3C4-FEFE-48D2-B726-D3EF7A419AFD}" srcId="{795092AB-1618-4CF1-9B0D-0CCD17E9C922}" destId="{ECFC9CBD-E637-4F9F-9A13-AC8369460147}" srcOrd="1" destOrd="0" parTransId="{8177D1C2-65E0-417D-989E-904852FA8626}" sibTransId="{FE1E3B00-90C0-4442-BAE5-28301EE19997}"/>
    <dgm:cxn modelId="{ABFA7C64-C196-4A59-9E9F-6BBDA7C35787}" type="presOf" srcId="{ECFC9CBD-E637-4F9F-9A13-AC8369460147}" destId="{86F53039-1C59-462A-A0D5-427C7C6DB0EF}" srcOrd="0" destOrd="0" presId="urn:microsoft.com/office/officeart/2005/8/layout/radial6"/>
    <dgm:cxn modelId="{F64A2984-306F-4E9F-90FC-15E64EA1A399}" srcId="{AFACB62A-89E1-4388-84B1-61A37D06D11A}" destId="{795092AB-1618-4CF1-9B0D-0CCD17E9C922}" srcOrd="0" destOrd="0" parTransId="{096F7C3E-F391-42BA-B599-A2303D60F492}" sibTransId="{0261E42F-BFF0-4501-A982-F3C1DE7F9866}"/>
    <dgm:cxn modelId="{E291B449-6AE1-4CC1-8969-D381F8FFA113}" srcId="{795092AB-1618-4CF1-9B0D-0CCD17E9C922}" destId="{0883FA1C-5759-4464-AF2E-4F4941FE6E0C}" srcOrd="3" destOrd="0" parTransId="{8674B6EB-5CD7-498C-8942-FEF8B5F2C99C}" sibTransId="{33366FA0-A3CC-4C57-95C7-B4D313F22F35}"/>
    <dgm:cxn modelId="{6447DE77-24E9-461B-BF0B-6364E1F84C34}" type="presOf" srcId="{302CD0D9-6AF3-41F7-BCE9-8626ACAC7353}" destId="{435F4C7E-F767-4968-B523-B5897016DEA5}" srcOrd="0" destOrd="0" presId="urn:microsoft.com/office/officeart/2005/8/layout/radial6"/>
    <dgm:cxn modelId="{CBFA6209-73AB-4C0F-A5A6-B2D2743C6814}" type="presOf" srcId="{FE1E3B00-90C0-4442-BAE5-28301EE19997}" destId="{9D12A04A-41B7-4269-98ED-5D76EE309CF8}" srcOrd="0" destOrd="0" presId="urn:microsoft.com/office/officeart/2005/8/layout/radial6"/>
    <dgm:cxn modelId="{18C4728D-593B-46FA-876E-6E7C807DFB8C}" type="presOf" srcId="{ABAB5823-E817-4287-ABBA-88F7178092D2}" destId="{0DB0F456-65A1-46BA-ADD1-BE732A2BF438}" srcOrd="0" destOrd="0" presId="urn:microsoft.com/office/officeart/2005/8/layout/radial6"/>
    <dgm:cxn modelId="{B5BA5F32-200C-49E1-BCA9-48E2404050A6}" type="presOf" srcId="{B88AC2C2-AE12-42FF-9AE4-DA71DC7ED8B0}" destId="{BCA34ECD-E24B-406C-81F3-3FC6BFB0A8A6}" srcOrd="0" destOrd="0" presId="urn:microsoft.com/office/officeart/2005/8/layout/radial6"/>
    <dgm:cxn modelId="{E7702C85-A5D8-4A8E-913A-36880AD03E31}" type="presOf" srcId="{35D74824-8B60-4C08-AC94-A6BE618D8F2E}" destId="{8CEE8A43-2DEF-4D5E-8662-EFD42A5C56B7}" srcOrd="0" destOrd="0" presId="urn:microsoft.com/office/officeart/2005/8/layout/radial6"/>
    <dgm:cxn modelId="{251113FE-BCED-4E6C-9523-97CA214BF954}" type="presParOf" srcId="{60556B2F-7128-4930-AD43-0677D43F8797}" destId="{D83F04C8-9D20-4996-89E6-25ADE49F7C7F}" srcOrd="0" destOrd="0" presId="urn:microsoft.com/office/officeart/2005/8/layout/radial6"/>
    <dgm:cxn modelId="{804B50C9-9D92-4066-96BB-6B193F508DA4}" type="presParOf" srcId="{60556B2F-7128-4930-AD43-0677D43F8797}" destId="{1BFF4E4A-A4AF-4317-BDE9-F4F540599C7A}" srcOrd="1" destOrd="0" presId="urn:microsoft.com/office/officeart/2005/8/layout/radial6"/>
    <dgm:cxn modelId="{41BBB269-DAF8-4C5E-A439-CD4DCB90A408}" type="presParOf" srcId="{60556B2F-7128-4930-AD43-0677D43F8797}" destId="{0DFB05F4-841B-49BB-A241-A21C8E81EBBC}" srcOrd="2" destOrd="0" presId="urn:microsoft.com/office/officeart/2005/8/layout/radial6"/>
    <dgm:cxn modelId="{677B4A83-F04F-40AA-B972-59E34397069A}" type="presParOf" srcId="{60556B2F-7128-4930-AD43-0677D43F8797}" destId="{28DF161F-B98F-435D-A5C0-A3522A05D60D}" srcOrd="3" destOrd="0" presId="urn:microsoft.com/office/officeart/2005/8/layout/radial6"/>
    <dgm:cxn modelId="{4075BE6D-4071-4BBE-B08F-04969E3B6654}" type="presParOf" srcId="{60556B2F-7128-4930-AD43-0677D43F8797}" destId="{86F53039-1C59-462A-A0D5-427C7C6DB0EF}" srcOrd="4" destOrd="0" presId="urn:microsoft.com/office/officeart/2005/8/layout/radial6"/>
    <dgm:cxn modelId="{0418C8F5-2D7F-4F38-92D6-87BCB0248C47}" type="presParOf" srcId="{60556B2F-7128-4930-AD43-0677D43F8797}" destId="{7421C19E-251E-4736-8F80-CF6639BCDEF3}" srcOrd="5" destOrd="0" presId="urn:microsoft.com/office/officeart/2005/8/layout/radial6"/>
    <dgm:cxn modelId="{960DA474-50B7-495C-8238-539785FEBDC6}" type="presParOf" srcId="{60556B2F-7128-4930-AD43-0677D43F8797}" destId="{9D12A04A-41B7-4269-98ED-5D76EE309CF8}" srcOrd="6" destOrd="0" presId="urn:microsoft.com/office/officeart/2005/8/layout/radial6"/>
    <dgm:cxn modelId="{DB6D2BE2-4647-46E8-9F3F-A086B4016476}" type="presParOf" srcId="{60556B2F-7128-4930-AD43-0677D43F8797}" destId="{435F4C7E-F767-4968-B523-B5897016DEA5}" srcOrd="7" destOrd="0" presId="urn:microsoft.com/office/officeart/2005/8/layout/radial6"/>
    <dgm:cxn modelId="{3F2C7D94-088C-4EEC-BD34-29D92857D002}" type="presParOf" srcId="{60556B2F-7128-4930-AD43-0677D43F8797}" destId="{E37FE1AB-38DA-4FE6-BE65-843BE91DCDC5}" srcOrd="8" destOrd="0" presId="urn:microsoft.com/office/officeart/2005/8/layout/radial6"/>
    <dgm:cxn modelId="{62B5FFA7-61BA-4D4E-B5C0-C56FBE4E5295}" type="presParOf" srcId="{60556B2F-7128-4930-AD43-0677D43F8797}" destId="{DD5C729C-AD39-4908-BFB8-EC14578EF4B4}" srcOrd="9" destOrd="0" presId="urn:microsoft.com/office/officeart/2005/8/layout/radial6"/>
    <dgm:cxn modelId="{94377AAA-7C9D-4698-A79D-CEE782DE8537}" type="presParOf" srcId="{60556B2F-7128-4930-AD43-0677D43F8797}" destId="{10BB51D7-57BF-4B9A-A2E1-3E3AF1295114}" srcOrd="10" destOrd="0" presId="urn:microsoft.com/office/officeart/2005/8/layout/radial6"/>
    <dgm:cxn modelId="{175682EB-7749-4DEC-89F0-EB21A4D4BAD2}" type="presParOf" srcId="{60556B2F-7128-4930-AD43-0677D43F8797}" destId="{40FEDDA9-96CD-4967-A26A-13D354A41CB3}" srcOrd="11" destOrd="0" presId="urn:microsoft.com/office/officeart/2005/8/layout/radial6"/>
    <dgm:cxn modelId="{F5D42269-9B50-4DE7-8C9A-A795735D06A7}" type="presParOf" srcId="{60556B2F-7128-4930-AD43-0677D43F8797}" destId="{735F6311-4D3E-4F22-8D0A-8E486F509BD8}" srcOrd="12" destOrd="0" presId="urn:microsoft.com/office/officeart/2005/8/layout/radial6"/>
    <dgm:cxn modelId="{E872D2EC-5DC2-41FC-83A8-6C6014ED90F6}" type="presParOf" srcId="{60556B2F-7128-4930-AD43-0677D43F8797}" destId="{C67B5DD3-985F-4AFC-9EE6-89C79F144A3F}" srcOrd="13" destOrd="0" presId="urn:microsoft.com/office/officeart/2005/8/layout/radial6"/>
    <dgm:cxn modelId="{E403415B-D00C-40B8-B906-82F015207826}" type="presParOf" srcId="{60556B2F-7128-4930-AD43-0677D43F8797}" destId="{61DAEDFC-9AF2-4532-94AB-ABC611B2DAA8}" srcOrd="14" destOrd="0" presId="urn:microsoft.com/office/officeart/2005/8/layout/radial6"/>
    <dgm:cxn modelId="{69E2979E-86B7-46FD-AB2F-DB5F26B97F97}" type="presParOf" srcId="{60556B2F-7128-4930-AD43-0677D43F8797}" destId="{8CEE8A43-2DEF-4D5E-8662-EFD42A5C56B7}" srcOrd="15" destOrd="0" presId="urn:microsoft.com/office/officeart/2005/8/layout/radial6"/>
    <dgm:cxn modelId="{8F928271-AB0B-4CC0-AB28-308866E41DCA}" type="presParOf" srcId="{60556B2F-7128-4930-AD43-0677D43F8797}" destId="{E422FC68-4E40-493D-9355-E7005A75DDC7}" srcOrd="16" destOrd="0" presId="urn:microsoft.com/office/officeart/2005/8/layout/radial6"/>
    <dgm:cxn modelId="{7B3240A6-5519-456C-882D-FF0ED6F6684C}" type="presParOf" srcId="{60556B2F-7128-4930-AD43-0677D43F8797}" destId="{A5AE14CF-B873-4154-90B0-3DAEAF71ADD2}" srcOrd="17" destOrd="0" presId="urn:microsoft.com/office/officeart/2005/8/layout/radial6"/>
    <dgm:cxn modelId="{388EB52C-8C97-4880-B529-1B96EDFE38FD}" type="presParOf" srcId="{60556B2F-7128-4930-AD43-0677D43F8797}" destId="{0DB0F456-65A1-46BA-ADD1-BE732A2BF438}" srcOrd="18" destOrd="0" presId="urn:microsoft.com/office/officeart/2005/8/layout/radial6"/>
    <dgm:cxn modelId="{56D1DF7B-5398-4295-9E74-354122F86AFB}" type="presParOf" srcId="{60556B2F-7128-4930-AD43-0677D43F8797}" destId="{5EB250C8-14CE-45AB-840B-82C72E3BB3BF}" srcOrd="19" destOrd="0" presId="urn:microsoft.com/office/officeart/2005/8/layout/radial6"/>
    <dgm:cxn modelId="{8C5A7083-1AEF-446B-AE31-12A3BD9BBB1C}" type="presParOf" srcId="{60556B2F-7128-4930-AD43-0677D43F8797}" destId="{E498924B-2D3C-4051-BC84-15B009AAD82C}" srcOrd="20" destOrd="0" presId="urn:microsoft.com/office/officeart/2005/8/layout/radial6"/>
    <dgm:cxn modelId="{F8A5BB2E-CBE6-4F33-B75B-83A258029163}" type="presParOf" srcId="{60556B2F-7128-4930-AD43-0677D43F8797}" destId="{CB40FED5-618F-4377-98A4-750274AF39C3}" srcOrd="21" destOrd="0" presId="urn:microsoft.com/office/officeart/2005/8/layout/radial6"/>
    <dgm:cxn modelId="{977E5CCE-2C31-46B8-92B0-03BEC5757743}" type="presParOf" srcId="{60556B2F-7128-4930-AD43-0677D43F8797}" destId="{BCA34ECD-E24B-406C-81F3-3FC6BFB0A8A6}" srcOrd="22" destOrd="0" presId="urn:microsoft.com/office/officeart/2005/8/layout/radial6"/>
    <dgm:cxn modelId="{A3728D96-4D63-42A8-983A-1B665BC3C1F7}" type="presParOf" srcId="{60556B2F-7128-4930-AD43-0677D43F8797}" destId="{A2C677E8-4AD2-4D65-8903-25F5FE9D88BD}" srcOrd="23" destOrd="0" presId="urn:microsoft.com/office/officeart/2005/8/layout/radial6"/>
    <dgm:cxn modelId="{CB626274-0363-442B-864B-C5AE7209FF22}" type="presParOf" srcId="{60556B2F-7128-4930-AD43-0677D43F8797}" destId="{78E16338-693E-450D-94F0-4352C3038C96}" srcOrd="24" destOrd="0" presId="urn:microsoft.com/office/officeart/2005/8/layout/radial6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961C4BA-4CAD-4578-939D-2842B56F9F86}" type="doc">
      <dgm:prSet loTypeId="urn:microsoft.com/office/officeart/2005/8/layout/b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F7223FAA-C857-4453-8ABB-DB301ACA5C4B}">
      <dgm:prSet phldrT="[Text]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noProof="0" dirty="0" smtClean="0"/>
            <a:t>Briefing</a:t>
          </a:r>
          <a:endParaRPr lang="en-US" noProof="0" dirty="0"/>
        </a:p>
      </dgm:t>
    </dgm:pt>
    <dgm:pt modelId="{20FEEBFB-B61C-45F8-BFF4-E661C22B4AFF}" type="parTrans" cxnId="{95AAF65E-E5EA-4655-8A44-BE8103549C2C}">
      <dgm:prSet/>
      <dgm:spPr/>
      <dgm:t>
        <a:bodyPr/>
        <a:lstStyle/>
        <a:p>
          <a:endParaRPr lang="de-DE"/>
        </a:p>
      </dgm:t>
    </dgm:pt>
    <dgm:pt modelId="{87AB8881-BC04-46F4-A151-E5DFFFE6374B}" type="sibTrans" cxnId="{95AAF65E-E5EA-4655-8A44-BE8103549C2C}">
      <dgm:prSet/>
      <dgm:spPr/>
      <dgm:t>
        <a:bodyPr/>
        <a:lstStyle/>
        <a:p>
          <a:endParaRPr lang="de-DE"/>
        </a:p>
      </dgm:t>
    </dgm:pt>
    <dgm:pt modelId="{96F74AE2-3A9A-478B-BE42-B72CB6294AD1}">
      <dgm:prSet phldrT="[Text]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0" i="0" noProof="0" dirty="0" smtClean="0"/>
            <a:t>ATCOs were briefed together</a:t>
          </a:r>
          <a:endParaRPr lang="en-US" noProof="0" dirty="0"/>
        </a:p>
      </dgm:t>
    </dgm:pt>
    <dgm:pt modelId="{D530254B-9EC6-48F4-84BD-99E3B3611B95}" type="parTrans" cxnId="{102A2AB3-0844-45A6-86B5-5406DE260AFF}">
      <dgm:prSet/>
      <dgm:spPr/>
      <dgm:t>
        <a:bodyPr/>
        <a:lstStyle/>
        <a:p>
          <a:endParaRPr lang="de-DE"/>
        </a:p>
      </dgm:t>
    </dgm:pt>
    <dgm:pt modelId="{F2C705AB-5445-4397-AA3C-2B9409EE4776}" type="sibTrans" cxnId="{102A2AB3-0844-45A6-86B5-5406DE260AFF}">
      <dgm:prSet/>
      <dgm:spPr/>
      <dgm:t>
        <a:bodyPr/>
        <a:lstStyle/>
        <a:p>
          <a:endParaRPr lang="de-DE"/>
        </a:p>
      </dgm:t>
    </dgm:pt>
    <dgm:pt modelId="{399D92E2-09FC-46FD-B8C3-DE2F0CAB272D}">
      <dgm:prSet phldrT="[Text]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noProof="0" dirty="0" smtClean="0"/>
            <a:t>Training</a:t>
          </a:r>
          <a:endParaRPr lang="en-US" noProof="0" dirty="0"/>
        </a:p>
      </dgm:t>
    </dgm:pt>
    <dgm:pt modelId="{8E0628FF-A8CF-432E-AF40-8909FD0E8B37}" type="parTrans" cxnId="{4744F002-C424-497A-9845-0E92430B05E4}">
      <dgm:prSet/>
      <dgm:spPr/>
      <dgm:t>
        <a:bodyPr/>
        <a:lstStyle/>
        <a:p>
          <a:endParaRPr lang="de-DE"/>
        </a:p>
      </dgm:t>
    </dgm:pt>
    <dgm:pt modelId="{73DD4F25-D482-405C-927F-92D42B4A4CA9}" type="sibTrans" cxnId="{4744F002-C424-497A-9845-0E92430B05E4}">
      <dgm:prSet/>
      <dgm:spPr/>
      <dgm:t>
        <a:bodyPr/>
        <a:lstStyle/>
        <a:p>
          <a:endParaRPr lang="de-DE"/>
        </a:p>
      </dgm:t>
    </dgm:pt>
    <dgm:pt modelId="{0E3D3FAC-9176-4EDA-9489-0E0D6A594E91}">
      <dgm:prSet phldrT="[Text]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0" i="0" noProof="0" dirty="0" smtClean="0"/>
            <a:t>30-40 minutes per ATCO</a:t>
          </a:r>
          <a:endParaRPr lang="en-US" noProof="0" dirty="0"/>
        </a:p>
      </dgm:t>
    </dgm:pt>
    <dgm:pt modelId="{70D3F415-F200-47E7-A6B0-653A5EB5175B}" type="parTrans" cxnId="{F54332F8-D1A1-49BC-83A0-7F68C1387326}">
      <dgm:prSet/>
      <dgm:spPr/>
      <dgm:t>
        <a:bodyPr/>
        <a:lstStyle/>
        <a:p>
          <a:endParaRPr lang="de-DE"/>
        </a:p>
      </dgm:t>
    </dgm:pt>
    <dgm:pt modelId="{F404DE91-FAEA-4F99-AE2A-EA126EB582B5}" type="sibTrans" cxnId="{F54332F8-D1A1-49BC-83A0-7F68C1387326}">
      <dgm:prSet/>
      <dgm:spPr/>
      <dgm:t>
        <a:bodyPr/>
        <a:lstStyle/>
        <a:p>
          <a:endParaRPr lang="de-DE"/>
        </a:p>
      </dgm:t>
    </dgm:pt>
    <dgm:pt modelId="{6F48CCF3-C84A-49CC-AB62-A7DF107B0434}">
      <dgm:prSet phldrT="[Text]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noProof="0" dirty="0" smtClean="0"/>
            <a:t>Simulation runs per ATCO</a:t>
          </a:r>
          <a:endParaRPr lang="en-US" noProof="0" dirty="0"/>
        </a:p>
      </dgm:t>
    </dgm:pt>
    <dgm:pt modelId="{F5683640-65D6-4A16-8686-97DAE1F6C562}" type="parTrans" cxnId="{5CC06B7E-628D-49DC-9F68-2A6F0BAAC330}">
      <dgm:prSet/>
      <dgm:spPr/>
      <dgm:t>
        <a:bodyPr/>
        <a:lstStyle/>
        <a:p>
          <a:endParaRPr lang="de-DE"/>
        </a:p>
      </dgm:t>
    </dgm:pt>
    <dgm:pt modelId="{0E3EA986-2FC1-428A-8B7B-88053A9CE82C}" type="sibTrans" cxnId="{5CC06B7E-628D-49DC-9F68-2A6F0BAAC330}">
      <dgm:prSet/>
      <dgm:spPr/>
      <dgm:t>
        <a:bodyPr/>
        <a:lstStyle/>
        <a:p>
          <a:endParaRPr lang="de-DE"/>
        </a:p>
      </dgm:t>
    </dgm:pt>
    <dgm:pt modelId="{3B12E4AC-C6AC-4F8B-BA83-AFC8918F8227}">
      <dgm:prSet phldrT="[Text]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noProof="0" dirty="0" smtClean="0"/>
            <a:t>One ATCO c</a:t>
          </a:r>
          <a:r>
            <a:rPr lang="en-US" b="0" i="0" noProof="0" dirty="0" smtClean="0"/>
            <a:t>ontrolled the aerodromes actively</a:t>
          </a:r>
          <a:endParaRPr lang="en-US" noProof="0" dirty="0"/>
        </a:p>
      </dgm:t>
    </dgm:pt>
    <dgm:pt modelId="{5CD9E26A-53E7-44C3-B79D-64B24304F36C}" type="parTrans" cxnId="{90EA43F0-FC83-4C34-9113-E41B2BC36033}">
      <dgm:prSet/>
      <dgm:spPr/>
      <dgm:t>
        <a:bodyPr/>
        <a:lstStyle/>
        <a:p>
          <a:endParaRPr lang="de-DE"/>
        </a:p>
      </dgm:t>
    </dgm:pt>
    <dgm:pt modelId="{5D2700C8-E20F-4B52-980C-38A843EDB8DF}" type="sibTrans" cxnId="{90EA43F0-FC83-4C34-9113-E41B2BC36033}">
      <dgm:prSet/>
      <dgm:spPr/>
      <dgm:t>
        <a:bodyPr/>
        <a:lstStyle/>
        <a:p>
          <a:endParaRPr lang="de-DE"/>
        </a:p>
      </dgm:t>
    </dgm:pt>
    <dgm:pt modelId="{212DC8B3-3F85-4904-BE0F-AFDCBCEB2F54}">
      <dgm:prSet phldrT="[Text]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0" i="0" noProof="0" dirty="0" smtClean="0"/>
            <a:t>After each simulation run</a:t>
          </a:r>
          <a:endParaRPr lang="en-US" noProof="0" dirty="0"/>
        </a:p>
      </dgm:t>
    </dgm:pt>
    <dgm:pt modelId="{0C1444FE-74B2-4EAC-B093-FB83A3619941}" type="parTrans" cxnId="{8321F94B-B8FA-4B0A-A248-7CF4519298B0}">
      <dgm:prSet/>
      <dgm:spPr/>
      <dgm:t>
        <a:bodyPr/>
        <a:lstStyle/>
        <a:p>
          <a:endParaRPr lang="de-DE"/>
        </a:p>
      </dgm:t>
    </dgm:pt>
    <dgm:pt modelId="{CF182288-9D47-4EC1-982D-C7C00479ECF5}" type="sibTrans" cxnId="{8321F94B-B8FA-4B0A-A248-7CF4519298B0}">
      <dgm:prSet/>
      <dgm:spPr/>
      <dgm:t>
        <a:bodyPr/>
        <a:lstStyle/>
        <a:p>
          <a:endParaRPr lang="de-DE"/>
        </a:p>
      </dgm:t>
    </dgm:pt>
    <dgm:pt modelId="{5F968287-CCD1-4450-990F-AB1607628998}">
      <dgm:prSet phldrT="[Text]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Active </a:t>
          </a:r>
          <a:r>
            <a:rPr lang="en-US" b="0" i="0" noProof="0" dirty="0" smtClean="0"/>
            <a:t>ATCO completed a  post-run questionnaire</a:t>
          </a:r>
          <a:endParaRPr lang="en-US" noProof="0" dirty="0"/>
        </a:p>
      </dgm:t>
    </dgm:pt>
    <dgm:pt modelId="{FA2A01D5-00F8-4D64-820F-76B1DF4D9447}" type="parTrans" cxnId="{F1CDFAF8-5E6B-4C00-A488-1EC0ACF86411}">
      <dgm:prSet/>
      <dgm:spPr/>
      <dgm:t>
        <a:bodyPr/>
        <a:lstStyle/>
        <a:p>
          <a:endParaRPr lang="de-DE"/>
        </a:p>
      </dgm:t>
    </dgm:pt>
    <dgm:pt modelId="{DACD0ACA-02B7-48B9-A061-1123907F205D}" type="sibTrans" cxnId="{F1CDFAF8-5E6B-4C00-A488-1EC0ACF86411}">
      <dgm:prSet/>
      <dgm:spPr/>
      <dgm:t>
        <a:bodyPr/>
        <a:lstStyle/>
        <a:p>
          <a:endParaRPr lang="de-DE"/>
        </a:p>
      </dgm:t>
    </dgm:pt>
    <dgm:pt modelId="{01E91C51-DF02-4002-BB8D-F01B513A33C7}">
      <dgm:prSet phldrT="[Text]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noProof="0" dirty="0" smtClean="0"/>
            <a:t>Debriefing</a:t>
          </a:r>
          <a:endParaRPr lang="en-US" noProof="0" dirty="0"/>
        </a:p>
      </dgm:t>
    </dgm:pt>
    <dgm:pt modelId="{2B471215-2AFB-4922-A10D-4C31443F02BD}" type="parTrans" cxnId="{85E79C96-5718-4753-8A52-CC77351E07D9}">
      <dgm:prSet/>
      <dgm:spPr/>
      <dgm:t>
        <a:bodyPr/>
        <a:lstStyle/>
        <a:p>
          <a:endParaRPr lang="de-DE"/>
        </a:p>
      </dgm:t>
    </dgm:pt>
    <dgm:pt modelId="{8F2212F5-4488-4379-9A88-64A3B24F2F9D}" type="sibTrans" cxnId="{85E79C96-5718-4753-8A52-CC77351E07D9}">
      <dgm:prSet/>
      <dgm:spPr/>
      <dgm:t>
        <a:bodyPr/>
        <a:lstStyle/>
        <a:p>
          <a:endParaRPr lang="de-DE"/>
        </a:p>
      </dgm:t>
    </dgm:pt>
    <dgm:pt modelId="{19AA980D-18D0-4482-A0A5-ED2D04213F76}">
      <dgm:prSet phldrT="[Text]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0" i="0" noProof="0" dirty="0" smtClean="0"/>
            <a:t>Post-exercise questionnaire</a:t>
          </a:r>
          <a:endParaRPr lang="en-US" noProof="0" dirty="0"/>
        </a:p>
      </dgm:t>
    </dgm:pt>
    <dgm:pt modelId="{408D62AA-C19A-4112-A50C-10D06A38CFDA}" type="parTrans" cxnId="{5A3C2521-4E84-43CE-B948-0E4FE0FD108F}">
      <dgm:prSet/>
      <dgm:spPr/>
      <dgm:t>
        <a:bodyPr/>
        <a:lstStyle/>
        <a:p>
          <a:endParaRPr lang="de-DE"/>
        </a:p>
      </dgm:t>
    </dgm:pt>
    <dgm:pt modelId="{61C24F76-8D63-4CBC-8F3F-A693AFD9CA53}" type="sibTrans" cxnId="{5A3C2521-4E84-43CE-B948-0E4FE0FD108F}">
      <dgm:prSet/>
      <dgm:spPr/>
      <dgm:t>
        <a:bodyPr/>
        <a:lstStyle/>
        <a:p>
          <a:endParaRPr lang="de-DE"/>
        </a:p>
      </dgm:t>
    </dgm:pt>
    <dgm:pt modelId="{A2C18FBF-ABC4-434D-8CE0-C48E04D03A43}">
      <dgm:prSet phldrT="[Text]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noProof="0" dirty="0" smtClean="0"/>
            <a:t>Final interview</a:t>
          </a:r>
          <a:endParaRPr lang="en-US" noProof="0" dirty="0"/>
        </a:p>
      </dgm:t>
    </dgm:pt>
    <dgm:pt modelId="{E0C2B4C7-1E2A-40B7-A041-70180BFE41B2}" type="parTrans" cxnId="{134463A1-5F2C-4170-829A-5432B867B5C1}">
      <dgm:prSet/>
      <dgm:spPr/>
      <dgm:t>
        <a:bodyPr/>
        <a:lstStyle/>
        <a:p>
          <a:endParaRPr lang="de-DE"/>
        </a:p>
      </dgm:t>
    </dgm:pt>
    <dgm:pt modelId="{60E2A8E1-D2D1-453B-A202-B0BD8EAC0217}" type="sibTrans" cxnId="{134463A1-5F2C-4170-829A-5432B867B5C1}">
      <dgm:prSet/>
      <dgm:spPr/>
      <dgm:t>
        <a:bodyPr/>
        <a:lstStyle/>
        <a:p>
          <a:endParaRPr lang="de-DE"/>
        </a:p>
      </dgm:t>
    </dgm:pt>
    <dgm:pt modelId="{BA166B0A-B9A0-45C2-8542-8729F68E2081}">
      <dgm:prSet phldrT="[Text]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0" i="0" noProof="0" dirty="0" smtClean="0"/>
            <a:t>Completed ISA scale </a:t>
          </a:r>
          <a:endParaRPr lang="en-US" noProof="0" dirty="0"/>
        </a:p>
      </dgm:t>
    </dgm:pt>
    <dgm:pt modelId="{5AE6C5A0-E51F-4208-9EC6-4403FE989894}" type="parTrans" cxnId="{F2422793-74CE-4270-BA9A-ADB4EA48173A}">
      <dgm:prSet/>
      <dgm:spPr/>
      <dgm:t>
        <a:bodyPr/>
        <a:lstStyle/>
        <a:p>
          <a:endParaRPr lang="en-US"/>
        </a:p>
      </dgm:t>
    </dgm:pt>
    <dgm:pt modelId="{64F98CFA-A3F4-46C1-859A-1687A23DB1A7}" type="sibTrans" cxnId="{F2422793-74CE-4270-BA9A-ADB4EA48173A}">
      <dgm:prSet/>
      <dgm:spPr/>
      <dgm:t>
        <a:bodyPr/>
        <a:lstStyle/>
        <a:p>
          <a:endParaRPr lang="en-US"/>
        </a:p>
      </dgm:t>
    </dgm:pt>
    <dgm:pt modelId="{00F2A4F6-4769-41FE-9092-4F37A9667CA5}" type="pres">
      <dgm:prSet presAssocID="{1961C4BA-4CAD-4578-939D-2842B56F9F8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1C8A2328-3626-4D94-B188-2AE91A6A5D99}" type="pres">
      <dgm:prSet presAssocID="{F7223FAA-C857-4453-8ABB-DB301ACA5C4B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1C7C484-801E-4EBA-881D-4CD03DB123F0}" type="pres">
      <dgm:prSet presAssocID="{87AB8881-BC04-46F4-A151-E5DFFFE6374B}" presName="sibTrans" presStyleLbl="sibTrans1D1" presStyleIdx="0" presStyleCnt="4"/>
      <dgm:spPr/>
      <dgm:t>
        <a:bodyPr/>
        <a:lstStyle/>
        <a:p>
          <a:endParaRPr lang="de-DE"/>
        </a:p>
      </dgm:t>
    </dgm:pt>
    <dgm:pt modelId="{F9A2093F-167B-4277-9572-5D50F32140D2}" type="pres">
      <dgm:prSet presAssocID="{87AB8881-BC04-46F4-A151-E5DFFFE6374B}" presName="connectorText" presStyleLbl="sibTrans1D1" presStyleIdx="0" presStyleCnt="4"/>
      <dgm:spPr/>
      <dgm:t>
        <a:bodyPr/>
        <a:lstStyle/>
        <a:p>
          <a:endParaRPr lang="de-DE"/>
        </a:p>
      </dgm:t>
    </dgm:pt>
    <dgm:pt modelId="{C8D6B7C8-FB8D-491B-ABBF-AA65B3DA879D}" type="pres">
      <dgm:prSet presAssocID="{399D92E2-09FC-46FD-B8C3-DE2F0CAB272D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F5FDC0E-FEB7-4A5B-9D90-4A611C0E6A83}" type="pres">
      <dgm:prSet presAssocID="{73DD4F25-D482-405C-927F-92D42B4A4CA9}" presName="sibTrans" presStyleLbl="sibTrans1D1" presStyleIdx="1" presStyleCnt="4"/>
      <dgm:spPr/>
      <dgm:t>
        <a:bodyPr/>
        <a:lstStyle/>
        <a:p>
          <a:endParaRPr lang="de-DE"/>
        </a:p>
      </dgm:t>
    </dgm:pt>
    <dgm:pt modelId="{6874DC75-B423-477B-AC59-B6D92BFA035E}" type="pres">
      <dgm:prSet presAssocID="{73DD4F25-D482-405C-927F-92D42B4A4CA9}" presName="connectorText" presStyleLbl="sibTrans1D1" presStyleIdx="1" presStyleCnt="4"/>
      <dgm:spPr/>
      <dgm:t>
        <a:bodyPr/>
        <a:lstStyle/>
        <a:p>
          <a:endParaRPr lang="de-DE"/>
        </a:p>
      </dgm:t>
    </dgm:pt>
    <dgm:pt modelId="{0A000568-28D0-4F19-9FC2-A7C99101D463}" type="pres">
      <dgm:prSet presAssocID="{6F48CCF3-C84A-49CC-AB62-A7DF107B0434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ABBF882-1B1C-4875-906E-BE4F4850E4BA}" type="pres">
      <dgm:prSet presAssocID="{0E3EA986-2FC1-428A-8B7B-88053A9CE82C}" presName="sibTrans" presStyleLbl="sibTrans1D1" presStyleIdx="2" presStyleCnt="4"/>
      <dgm:spPr/>
      <dgm:t>
        <a:bodyPr/>
        <a:lstStyle/>
        <a:p>
          <a:endParaRPr lang="de-DE"/>
        </a:p>
      </dgm:t>
    </dgm:pt>
    <dgm:pt modelId="{A850F3E8-98AD-47F2-A559-9B4D2B8D6082}" type="pres">
      <dgm:prSet presAssocID="{0E3EA986-2FC1-428A-8B7B-88053A9CE82C}" presName="connectorText" presStyleLbl="sibTrans1D1" presStyleIdx="2" presStyleCnt="4"/>
      <dgm:spPr/>
      <dgm:t>
        <a:bodyPr/>
        <a:lstStyle/>
        <a:p>
          <a:endParaRPr lang="de-DE"/>
        </a:p>
      </dgm:t>
    </dgm:pt>
    <dgm:pt modelId="{8A1650D2-B3EA-4EE5-AD76-FABFD0831D2E}" type="pres">
      <dgm:prSet presAssocID="{212DC8B3-3F85-4904-BE0F-AFDCBCEB2F54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7D8666B-96FF-4314-A25A-D8578CD49F11}" type="pres">
      <dgm:prSet presAssocID="{CF182288-9D47-4EC1-982D-C7C00479ECF5}" presName="sibTrans" presStyleLbl="sibTrans1D1" presStyleIdx="3" presStyleCnt="4"/>
      <dgm:spPr/>
      <dgm:t>
        <a:bodyPr/>
        <a:lstStyle/>
        <a:p>
          <a:endParaRPr lang="de-DE"/>
        </a:p>
      </dgm:t>
    </dgm:pt>
    <dgm:pt modelId="{5CCCE4A6-1BD9-49E0-A1C6-7CB827DBD35B}" type="pres">
      <dgm:prSet presAssocID="{CF182288-9D47-4EC1-982D-C7C00479ECF5}" presName="connectorText" presStyleLbl="sibTrans1D1" presStyleIdx="3" presStyleCnt="4"/>
      <dgm:spPr/>
      <dgm:t>
        <a:bodyPr/>
        <a:lstStyle/>
        <a:p>
          <a:endParaRPr lang="de-DE"/>
        </a:p>
      </dgm:t>
    </dgm:pt>
    <dgm:pt modelId="{FB50D00B-6444-4F94-9D77-BD5D6F6AC08B}" type="pres">
      <dgm:prSet presAssocID="{01E91C51-DF02-4002-BB8D-F01B513A33C7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A2DDE7B4-41E7-486D-89B0-2F7E7D7A434E}" type="presOf" srcId="{5F968287-CCD1-4450-990F-AB1607628998}" destId="{8A1650D2-B3EA-4EE5-AD76-FABFD0831D2E}" srcOrd="0" destOrd="1" presId="urn:microsoft.com/office/officeart/2005/8/layout/bProcess3"/>
    <dgm:cxn modelId="{134463A1-5F2C-4170-829A-5432B867B5C1}" srcId="{01E91C51-DF02-4002-BB8D-F01B513A33C7}" destId="{A2C18FBF-ABC4-434D-8CE0-C48E04D03A43}" srcOrd="1" destOrd="0" parTransId="{E0C2B4C7-1E2A-40B7-A041-70180BFE41B2}" sibTransId="{60E2A8E1-D2D1-453B-A202-B0BD8EAC0217}"/>
    <dgm:cxn modelId="{B494CEB6-3898-473F-B945-CFB7384344FB}" type="presOf" srcId="{212DC8B3-3F85-4904-BE0F-AFDCBCEB2F54}" destId="{8A1650D2-B3EA-4EE5-AD76-FABFD0831D2E}" srcOrd="0" destOrd="0" presId="urn:microsoft.com/office/officeart/2005/8/layout/bProcess3"/>
    <dgm:cxn modelId="{717B5C59-EDA2-477E-B62A-81FD66E3F7A1}" type="presOf" srcId="{A2C18FBF-ABC4-434D-8CE0-C48E04D03A43}" destId="{FB50D00B-6444-4F94-9D77-BD5D6F6AC08B}" srcOrd="0" destOrd="2" presId="urn:microsoft.com/office/officeart/2005/8/layout/bProcess3"/>
    <dgm:cxn modelId="{F1CDFAF8-5E6B-4C00-A488-1EC0ACF86411}" srcId="{212DC8B3-3F85-4904-BE0F-AFDCBCEB2F54}" destId="{5F968287-CCD1-4450-990F-AB1607628998}" srcOrd="0" destOrd="0" parTransId="{FA2A01D5-00F8-4D64-820F-76B1DF4D9447}" sibTransId="{DACD0ACA-02B7-48B9-A061-1123907F205D}"/>
    <dgm:cxn modelId="{958F1388-4705-472A-8E38-71D60DDA0B3F}" type="presOf" srcId="{399D92E2-09FC-46FD-B8C3-DE2F0CAB272D}" destId="{C8D6B7C8-FB8D-491B-ABBF-AA65B3DA879D}" srcOrd="0" destOrd="0" presId="urn:microsoft.com/office/officeart/2005/8/layout/bProcess3"/>
    <dgm:cxn modelId="{5CC06B7E-628D-49DC-9F68-2A6F0BAAC330}" srcId="{1961C4BA-4CAD-4578-939D-2842B56F9F86}" destId="{6F48CCF3-C84A-49CC-AB62-A7DF107B0434}" srcOrd="2" destOrd="0" parTransId="{F5683640-65D6-4A16-8686-97DAE1F6C562}" sibTransId="{0E3EA986-2FC1-428A-8B7B-88053A9CE82C}"/>
    <dgm:cxn modelId="{77B315C3-E09A-40A0-AAF2-F6B3EB774849}" type="presOf" srcId="{73DD4F25-D482-405C-927F-92D42B4A4CA9}" destId="{1F5FDC0E-FEB7-4A5B-9D90-4A611C0E6A83}" srcOrd="0" destOrd="0" presId="urn:microsoft.com/office/officeart/2005/8/layout/bProcess3"/>
    <dgm:cxn modelId="{E98CBE63-C66E-4CE9-BF24-AD59D07E9CD1}" type="presOf" srcId="{19AA980D-18D0-4482-A0A5-ED2D04213F76}" destId="{FB50D00B-6444-4F94-9D77-BD5D6F6AC08B}" srcOrd="0" destOrd="1" presId="urn:microsoft.com/office/officeart/2005/8/layout/bProcess3"/>
    <dgm:cxn modelId="{8321F94B-B8FA-4B0A-A248-7CF4519298B0}" srcId="{1961C4BA-4CAD-4578-939D-2842B56F9F86}" destId="{212DC8B3-3F85-4904-BE0F-AFDCBCEB2F54}" srcOrd="3" destOrd="0" parTransId="{0C1444FE-74B2-4EAC-B093-FB83A3619941}" sibTransId="{CF182288-9D47-4EC1-982D-C7C00479ECF5}"/>
    <dgm:cxn modelId="{85E79C96-5718-4753-8A52-CC77351E07D9}" srcId="{1961C4BA-4CAD-4578-939D-2842B56F9F86}" destId="{01E91C51-DF02-4002-BB8D-F01B513A33C7}" srcOrd="4" destOrd="0" parTransId="{2B471215-2AFB-4922-A10D-4C31443F02BD}" sibTransId="{8F2212F5-4488-4379-9A88-64A3B24F2F9D}"/>
    <dgm:cxn modelId="{102A2AB3-0844-45A6-86B5-5406DE260AFF}" srcId="{F7223FAA-C857-4453-8ABB-DB301ACA5C4B}" destId="{96F74AE2-3A9A-478B-BE42-B72CB6294AD1}" srcOrd="0" destOrd="0" parTransId="{D530254B-9EC6-48F4-84BD-99E3B3611B95}" sibTransId="{F2C705AB-5445-4397-AA3C-2B9409EE4776}"/>
    <dgm:cxn modelId="{75FEEBEC-58E8-46DC-877A-0B6CBF13AB09}" type="presOf" srcId="{96F74AE2-3A9A-478B-BE42-B72CB6294AD1}" destId="{1C8A2328-3626-4D94-B188-2AE91A6A5D99}" srcOrd="0" destOrd="1" presId="urn:microsoft.com/office/officeart/2005/8/layout/bProcess3"/>
    <dgm:cxn modelId="{71ACECDC-B04D-4FBB-85D4-968CC48B5CEC}" type="presOf" srcId="{01E91C51-DF02-4002-BB8D-F01B513A33C7}" destId="{FB50D00B-6444-4F94-9D77-BD5D6F6AC08B}" srcOrd="0" destOrd="0" presId="urn:microsoft.com/office/officeart/2005/8/layout/bProcess3"/>
    <dgm:cxn modelId="{5A3C2521-4E84-43CE-B948-0E4FE0FD108F}" srcId="{01E91C51-DF02-4002-BB8D-F01B513A33C7}" destId="{19AA980D-18D0-4482-A0A5-ED2D04213F76}" srcOrd="0" destOrd="0" parTransId="{408D62AA-C19A-4112-A50C-10D06A38CFDA}" sibTransId="{61C24F76-8D63-4CBC-8F3F-A693AFD9CA53}"/>
    <dgm:cxn modelId="{C58F5C95-E6D7-4D5F-A3A7-80600C091B23}" type="presOf" srcId="{73DD4F25-D482-405C-927F-92D42B4A4CA9}" destId="{6874DC75-B423-477B-AC59-B6D92BFA035E}" srcOrd="1" destOrd="0" presId="urn:microsoft.com/office/officeart/2005/8/layout/bProcess3"/>
    <dgm:cxn modelId="{A9C0FEA2-32C8-47CB-A7C1-011FEB3B39DD}" type="presOf" srcId="{0E3EA986-2FC1-428A-8B7B-88053A9CE82C}" destId="{A850F3E8-98AD-47F2-A559-9B4D2B8D6082}" srcOrd="1" destOrd="0" presId="urn:microsoft.com/office/officeart/2005/8/layout/bProcess3"/>
    <dgm:cxn modelId="{BD40C828-9718-46A9-8945-74A0ADCF7DF3}" type="presOf" srcId="{CF182288-9D47-4EC1-982D-C7C00479ECF5}" destId="{5CCCE4A6-1BD9-49E0-A1C6-7CB827DBD35B}" srcOrd="1" destOrd="0" presId="urn:microsoft.com/office/officeart/2005/8/layout/bProcess3"/>
    <dgm:cxn modelId="{7138BA57-AD56-4AF1-ADD3-8814494D1F52}" type="presOf" srcId="{87AB8881-BC04-46F4-A151-E5DFFFE6374B}" destId="{F9A2093F-167B-4277-9572-5D50F32140D2}" srcOrd="1" destOrd="0" presId="urn:microsoft.com/office/officeart/2005/8/layout/bProcess3"/>
    <dgm:cxn modelId="{5176FAD8-0AD8-43FD-94AF-021D3FED9E72}" type="presOf" srcId="{1961C4BA-4CAD-4578-939D-2842B56F9F86}" destId="{00F2A4F6-4769-41FE-9092-4F37A9667CA5}" srcOrd="0" destOrd="0" presId="urn:microsoft.com/office/officeart/2005/8/layout/bProcess3"/>
    <dgm:cxn modelId="{CB30D1A7-4F3A-4C39-B140-3361E80677B5}" type="presOf" srcId="{BA166B0A-B9A0-45C2-8542-8729F68E2081}" destId="{0A000568-28D0-4F19-9FC2-A7C99101D463}" srcOrd="0" destOrd="2" presId="urn:microsoft.com/office/officeart/2005/8/layout/bProcess3"/>
    <dgm:cxn modelId="{637254FA-B129-4A03-A9D9-E9AECB2AA466}" type="presOf" srcId="{F7223FAA-C857-4453-8ABB-DB301ACA5C4B}" destId="{1C8A2328-3626-4D94-B188-2AE91A6A5D99}" srcOrd="0" destOrd="0" presId="urn:microsoft.com/office/officeart/2005/8/layout/bProcess3"/>
    <dgm:cxn modelId="{8EF9FF3E-6A6B-4781-A32B-DDFBD7A2EEB7}" type="presOf" srcId="{CF182288-9D47-4EC1-982D-C7C00479ECF5}" destId="{07D8666B-96FF-4314-A25A-D8578CD49F11}" srcOrd="0" destOrd="0" presId="urn:microsoft.com/office/officeart/2005/8/layout/bProcess3"/>
    <dgm:cxn modelId="{95AAF65E-E5EA-4655-8A44-BE8103549C2C}" srcId="{1961C4BA-4CAD-4578-939D-2842B56F9F86}" destId="{F7223FAA-C857-4453-8ABB-DB301ACA5C4B}" srcOrd="0" destOrd="0" parTransId="{20FEEBFB-B61C-45F8-BFF4-E661C22B4AFF}" sibTransId="{87AB8881-BC04-46F4-A151-E5DFFFE6374B}"/>
    <dgm:cxn modelId="{049C18E6-55D1-4524-817A-283EF24DFA24}" type="presOf" srcId="{0E3D3FAC-9176-4EDA-9489-0E0D6A594E91}" destId="{C8D6B7C8-FB8D-491B-ABBF-AA65B3DA879D}" srcOrd="0" destOrd="1" presId="urn:microsoft.com/office/officeart/2005/8/layout/bProcess3"/>
    <dgm:cxn modelId="{6969C111-0CBB-45CD-BA62-5C832E1D5BEE}" type="presOf" srcId="{3B12E4AC-C6AC-4F8B-BA83-AFC8918F8227}" destId="{0A000568-28D0-4F19-9FC2-A7C99101D463}" srcOrd="0" destOrd="1" presId="urn:microsoft.com/office/officeart/2005/8/layout/bProcess3"/>
    <dgm:cxn modelId="{8F5BB22D-AB83-467D-872B-C8027D471CA9}" type="presOf" srcId="{87AB8881-BC04-46F4-A151-E5DFFFE6374B}" destId="{71C7C484-801E-4EBA-881D-4CD03DB123F0}" srcOrd="0" destOrd="0" presId="urn:microsoft.com/office/officeart/2005/8/layout/bProcess3"/>
    <dgm:cxn modelId="{D1E9C4A4-1737-40CA-87D6-A6F2CFFE793E}" type="presOf" srcId="{0E3EA986-2FC1-428A-8B7B-88053A9CE82C}" destId="{7ABBF882-1B1C-4875-906E-BE4F4850E4BA}" srcOrd="0" destOrd="0" presId="urn:microsoft.com/office/officeart/2005/8/layout/bProcess3"/>
    <dgm:cxn modelId="{4744F002-C424-497A-9845-0E92430B05E4}" srcId="{1961C4BA-4CAD-4578-939D-2842B56F9F86}" destId="{399D92E2-09FC-46FD-B8C3-DE2F0CAB272D}" srcOrd="1" destOrd="0" parTransId="{8E0628FF-A8CF-432E-AF40-8909FD0E8B37}" sibTransId="{73DD4F25-D482-405C-927F-92D42B4A4CA9}"/>
    <dgm:cxn modelId="{F54332F8-D1A1-49BC-83A0-7F68C1387326}" srcId="{399D92E2-09FC-46FD-B8C3-DE2F0CAB272D}" destId="{0E3D3FAC-9176-4EDA-9489-0E0D6A594E91}" srcOrd="0" destOrd="0" parTransId="{70D3F415-F200-47E7-A6B0-653A5EB5175B}" sibTransId="{F404DE91-FAEA-4F99-AE2A-EA126EB582B5}"/>
    <dgm:cxn modelId="{90EA43F0-FC83-4C34-9113-E41B2BC36033}" srcId="{6F48CCF3-C84A-49CC-AB62-A7DF107B0434}" destId="{3B12E4AC-C6AC-4F8B-BA83-AFC8918F8227}" srcOrd="0" destOrd="0" parTransId="{5CD9E26A-53E7-44C3-B79D-64B24304F36C}" sibTransId="{5D2700C8-E20F-4B52-980C-38A843EDB8DF}"/>
    <dgm:cxn modelId="{F2422793-74CE-4270-BA9A-ADB4EA48173A}" srcId="{6F48CCF3-C84A-49CC-AB62-A7DF107B0434}" destId="{BA166B0A-B9A0-45C2-8542-8729F68E2081}" srcOrd="1" destOrd="0" parTransId="{5AE6C5A0-E51F-4208-9EC6-4403FE989894}" sibTransId="{64F98CFA-A3F4-46C1-859A-1687A23DB1A7}"/>
    <dgm:cxn modelId="{C87CD43E-A6AE-422E-911B-040F1985FAC9}" type="presOf" srcId="{6F48CCF3-C84A-49CC-AB62-A7DF107B0434}" destId="{0A000568-28D0-4F19-9FC2-A7C99101D463}" srcOrd="0" destOrd="0" presId="urn:microsoft.com/office/officeart/2005/8/layout/bProcess3"/>
    <dgm:cxn modelId="{D98FC3A5-AAF7-4988-BD54-97B325047E32}" type="presParOf" srcId="{00F2A4F6-4769-41FE-9092-4F37A9667CA5}" destId="{1C8A2328-3626-4D94-B188-2AE91A6A5D99}" srcOrd="0" destOrd="0" presId="urn:microsoft.com/office/officeart/2005/8/layout/bProcess3"/>
    <dgm:cxn modelId="{09FB37C9-F31F-41B4-909A-7E1BE349C83B}" type="presParOf" srcId="{00F2A4F6-4769-41FE-9092-4F37A9667CA5}" destId="{71C7C484-801E-4EBA-881D-4CD03DB123F0}" srcOrd="1" destOrd="0" presId="urn:microsoft.com/office/officeart/2005/8/layout/bProcess3"/>
    <dgm:cxn modelId="{E20AE9E9-D2F9-48C8-93A0-AA1129AAB1B7}" type="presParOf" srcId="{71C7C484-801E-4EBA-881D-4CD03DB123F0}" destId="{F9A2093F-167B-4277-9572-5D50F32140D2}" srcOrd="0" destOrd="0" presId="urn:microsoft.com/office/officeart/2005/8/layout/bProcess3"/>
    <dgm:cxn modelId="{D1EC62C3-5ED8-498B-ABEB-AA831080C204}" type="presParOf" srcId="{00F2A4F6-4769-41FE-9092-4F37A9667CA5}" destId="{C8D6B7C8-FB8D-491B-ABBF-AA65B3DA879D}" srcOrd="2" destOrd="0" presId="urn:microsoft.com/office/officeart/2005/8/layout/bProcess3"/>
    <dgm:cxn modelId="{0B89ED12-7674-44B0-BC60-D0A82FFC31B4}" type="presParOf" srcId="{00F2A4F6-4769-41FE-9092-4F37A9667CA5}" destId="{1F5FDC0E-FEB7-4A5B-9D90-4A611C0E6A83}" srcOrd="3" destOrd="0" presId="urn:microsoft.com/office/officeart/2005/8/layout/bProcess3"/>
    <dgm:cxn modelId="{64F4D27D-F0A0-4D3E-A339-C527DE07B003}" type="presParOf" srcId="{1F5FDC0E-FEB7-4A5B-9D90-4A611C0E6A83}" destId="{6874DC75-B423-477B-AC59-B6D92BFA035E}" srcOrd="0" destOrd="0" presId="urn:microsoft.com/office/officeart/2005/8/layout/bProcess3"/>
    <dgm:cxn modelId="{2C6FBA2E-8872-4F42-AE15-EAA2053905A6}" type="presParOf" srcId="{00F2A4F6-4769-41FE-9092-4F37A9667CA5}" destId="{0A000568-28D0-4F19-9FC2-A7C99101D463}" srcOrd="4" destOrd="0" presId="urn:microsoft.com/office/officeart/2005/8/layout/bProcess3"/>
    <dgm:cxn modelId="{B4565DF7-2692-4704-8C6B-1138857FCE6A}" type="presParOf" srcId="{00F2A4F6-4769-41FE-9092-4F37A9667CA5}" destId="{7ABBF882-1B1C-4875-906E-BE4F4850E4BA}" srcOrd="5" destOrd="0" presId="urn:microsoft.com/office/officeart/2005/8/layout/bProcess3"/>
    <dgm:cxn modelId="{7118E2DD-04B1-46A5-A7EB-8AC6271927E1}" type="presParOf" srcId="{7ABBF882-1B1C-4875-906E-BE4F4850E4BA}" destId="{A850F3E8-98AD-47F2-A559-9B4D2B8D6082}" srcOrd="0" destOrd="0" presId="urn:microsoft.com/office/officeart/2005/8/layout/bProcess3"/>
    <dgm:cxn modelId="{540074F0-3212-4A16-BC69-FC1F6B0C4BAD}" type="presParOf" srcId="{00F2A4F6-4769-41FE-9092-4F37A9667CA5}" destId="{8A1650D2-B3EA-4EE5-AD76-FABFD0831D2E}" srcOrd="6" destOrd="0" presId="urn:microsoft.com/office/officeart/2005/8/layout/bProcess3"/>
    <dgm:cxn modelId="{2F723CBA-CF32-4D60-AF2D-9495D58597A0}" type="presParOf" srcId="{00F2A4F6-4769-41FE-9092-4F37A9667CA5}" destId="{07D8666B-96FF-4314-A25A-D8578CD49F11}" srcOrd="7" destOrd="0" presId="urn:microsoft.com/office/officeart/2005/8/layout/bProcess3"/>
    <dgm:cxn modelId="{6EA00ABF-6FA7-4543-A35D-485421F28393}" type="presParOf" srcId="{07D8666B-96FF-4314-A25A-D8578CD49F11}" destId="{5CCCE4A6-1BD9-49E0-A1C6-7CB827DBD35B}" srcOrd="0" destOrd="0" presId="urn:microsoft.com/office/officeart/2005/8/layout/bProcess3"/>
    <dgm:cxn modelId="{910D954D-BBBD-4587-86F5-268BDD2B3B69}" type="presParOf" srcId="{00F2A4F6-4769-41FE-9092-4F37A9667CA5}" destId="{FB50D00B-6444-4F94-9D77-BD5D6F6AC08B}" srcOrd="8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E16338-693E-450D-94F0-4352C3038C96}">
      <dsp:nvSpPr>
        <dsp:cNvPr id="0" name=""/>
        <dsp:cNvSpPr/>
      </dsp:nvSpPr>
      <dsp:spPr>
        <a:xfrm>
          <a:off x="2020987" y="546741"/>
          <a:ext cx="4910109" cy="4910109"/>
        </a:xfrm>
        <a:prstGeom prst="blockArc">
          <a:avLst>
            <a:gd name="adj1" fmla="val 13500000"/>
            <a:gd name="adj2" fmla="val 16200000"/>
            <a:gd name="adj3" fmla="val 3432"/>
          </a:avLst>
        </a:prstGeom>
        <a:solidFill>
          <a:schemeClr val="accent1">
            <a:shade val="90000"/>
            <a:hueOff val="306300"/>
            <a:satOff val="-4255"/>
            <a:lumOff val="2295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40FED5-618F-4377-98A4-750274AF39C3}">
      <dsp:nvSpPr>
        <dsp:cNvPr id="0" name=""/>
        <dsp:cNvSpPr/>
      </dsp:nvSpPr>
      <dsp:spPr>
        <a:xfrm>
          <a:off x="2020987" y="546741"/>
          <a:ext cx="4910109" cy="4910109"/>
        </a:xfrm>
        <a:prstGeom prst="blockArc">
          <a:avLst>
            <a:gd name="adj1" fmla="val 10800000"/>
            <a:gd name="adj2" fmla="val 13500000"/>
            <a:gd name="adj3" fmla="val 3432"/>
          </a:avLst>
        </a:prstGeom>
        <a:solidFill>
          <a:schemeClr val="accent1">
            <a:shade val="90000"/>
            <a:hueOff val="262543"/>
            <a:satOff val="-3647"/>
            <a:lumOff val="1967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B0F456-65A1-46BA-ADD1-BE732A2BF438}">
      <dsp:nvSpPr>
        <dsp:cNvPr id="0" name=""/>
        <dsp:cNvSpPr/>
      </dsp:nvSpPr>
      <dsp:spPr>
        <a:xfrm>
          <a:off x="2020987" y="546741"/>
          <a:ext cx="4910109" cy="4910109"/>
        </a:xfrm>
        <a:prstGeom prst="blockArc">
          <a:avLst>
            <a:gd name="adj1" fmla="val 8100000"/>
            <a:gd name="adj2" fmla="val 10800000"/>
            <a:gd name="adj3" fmla="val 3432"/>
          </a:avLst>
        </a:prstGeom>
        <a:solidFill>
          <a:schemeClr val="accent1">
            <a:shade val="90000"/>
            <a:hueOff val="218786"/>
            <a:satOff val="-3039"/>
            <a:lumOff val="1639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EE8A43-2DEF-4D5E-8662-EFD42A5C56B7}">
      <dsp:nvSpPr>
        <dsp:cNvPr id="0" name=""/>
        <dsp:cNvSpPr/>
      </dsp:nvSpPr>
      <dsp:spPr>
        <a:xfrm>
          <a:off x="1972720" y="559703"/>
          <a:ext cx="4910109" cy="4910109"/>
        </a:xfrm>
        <a:prstGeom prst="blockArc">
          <a:avLst>
            <a:gd name="adj1" fmla="val 5400000"/>
            <a:gd name="adj2" fmla="val 8100000"/>
            <a:gd name="adj3" fmla="val 3432"/>
          </a:avLst>
        </a:prstGeom>
        <a:solidFill>
          <a:schemeClr val="accent1">
            <a:shade val="90000"/>
            <a:hueOff val="175028"/>
            <a:satOff val="-2431"/>
            <a:lumOff val="1311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5F6311-4D3E-4F22-8D0A-8E486F509BD8}">
      <dsp:nvSpPr>
        <dsp:cNvPr id="0" name=""/>
        <dsp:cNvSpPr/>
      </dsp:nvSpPr>
      <dsp:spPr>
        <a:xfrm>
          <a:off x="2020987" y="546741"/>
          <a:ext cx="4910109" cy="4910109"/>
        </a:xfrm>
        <a:prstGeom prst="blockArc">
          <a:avLst>
            <a:gd name="adj1" fmla="val 2700000"/>
            <a:gd name="adj2" fmla="val 5400000"/>
            <a:gd name="adj3" fmla="val 3432"/>
          </a:avLst>
        </a:prstGeom>
        <a:solidFill>
          <a:schemeClr val="accent1">
            <a:shade val="90000"/>
            <a:hueOff val="131271"/>
            <a:satOff val="-1824"/>
            <a:lumOff val="983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5C729C-AD39-4908-BFB8-EC14578EF4B4}">
      <dsp:nvSpPr>
        <dsp:cNvPr id="0" name=""/>
        <dsp:cNvSpPr/>
      </dsp:nvSpPr>
      <dsp:spPr>
        <a:xfrm>
          <a:off x="2020987" y="546741"/>
          <a:ext cx="4910109" cy="4910109"/>
        </a:xfrm>
        <a:prstGeom prst="blockArc">
          <a:avLst>
            <a:gd name="adj1" fmla="val 0"/>
            <a:gd name="adj2" fmla="val 2700000"/>
            <a:gd name="adj3" fmla="val 3432"/>
          </a:avLst>
        </a:prstGeom>
        <a:solidFill>
          <a:schemeClr val="accent1">
            <a:shade val="90000"/>
            <a:hueOff val="87514"/>
            <a:satOff val="-1216"/>
            <a:lumOff val="655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12A04A-41B7-4269-98ED-5D76EE309CF8}">
      <dsp:nvSpPr>
        <dsp:cNvPr id="0" name=""/>
        <dsp:cNvSpPr/>
      </dsp:nvSpPr>
      <dsp:spPr>
        <a:xfrm>
          <a:off x="2020987" y="546741"/>
          <a:ext cx="4910109" cy="4910109"/>
        </a:xfrm>
        <a:prstGeom prst="blockArc">
          <a:avLst>
            <a:gd name="adj1" fmla="val 18900000"/>
            <a:gd name="adj2" fmla="val 0"/>
            <a:gd name="adj3" fmla="val 3432"/>
          </a:avLst>
        </a:prstGeom>
        <a:solidFill>
          <a:schemeClr val="accent1">
            <a:shade val="90000"/>
            <a:hueOff val="43757"/>
            <a:satOff val="-608"/>
            <a:lumOff val="327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DF161F-B98F-435D-A5C0-A3522A05D60D}">
      <dsp:nvSpPr>
        <dsp:cNvPr id="0" name=""/>
        <dsp:cNvSpPr/>
      </dsp:nvSpPr>
      <dsp:spPr>
        <a:xfrm>
          <a:off x="2020987" y="546741"/>
          <a:ext cx="4910109" cy="4910109"/>
        </a:xfrm>
        <a:prstGeom prst="blockArc">
          <a:avLst>
            <a:gd name="adj1" fmla="val 16200000"/>
            <a:gd name="adj2" fmla="val 18900000"/>
            <a:gd name="adj3" fmla="val 3432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3F04C8-9D20-4996-89E6-25ADE49F7C7F}">
      <dsp:nvSpPr>
        <dsp:cNvPr id="0" name=""/>
        <dsp:cNvSpPr/>
      </dsp:nvSpPr>
      <dsp:spPr>
        <a:xfrm>
          <a:off x="3640062" y="2165816"/>
          <a:ext cx="1671959" cy="1671959"/>
        </a:xfrm>
        <a:prstGeom prst="ellipse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noProof="0" dirty="0" smtClean="0">
              <a:latin typeface="Arial" panose="020B0604020202020204" pitchFamily="34" charset="0"/>
              <a:cs typeface="Arial" panose="020B0604020202020204" pitchFamily="34" charset="0"/>
            </a:rPr>
            <a:t>Key Parameters</a:t>
          </a:r>
          <a:endParaRPr lang="en-US" sz="1700" b="1" kern="1200" noProof="0" dirty="0"/>
        </a:p>
      </dsp:txBody>
      <dsp:txXfrm>
        <a:off x="3884915" y="2410669"/>
        <a:ext cx="1182253" cy="1182253"/>
      </dsp:txXfrm>
    </dsp:sp>
    <dsp:sp modelId="{1BFF4E4A-A4AF-4317-BDE9-F4F540599C7A}">
      <dsp:nvSpPr>
        <dsp:cNvPr id="0" name=""/>
        <dsp:cNvSpPr/>
      </dsp:nvSpPr>
      <dsp:spPr>
        <a:xfrm>
          <a:off x="3890856" y="3688"/>
          <a:ext cx="1170371" cy="1170371"/>
        </a:xfrm>
        <a:prstGeom prst="ellipse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noProof="0" dirty="0" smtClean="0"/>
            <a:t>Traffic volume</a:t>
          </a:r>
          <a:endParaRPr lang="en-US" sz="1200" b="1" kern="1200" noProof="0" dirty="0"/>
        </a:p>
      </dsp:txBody>
      <dsp:txXfrm>
        <a:off x="4062253" y="175085"/>
        <a:ext cx="827577" cy="827577"/>
      </dsp:txXfrm>
    </dsp:sp>
    <dsp:sp modelId="{86F53039-1C59-462A-A0D5-427C7C6DB0EF}">
      <dsp:nvSpPr>
        <dsp:cNvPr id="0" name=""/>
        <dsp:cNvSpPr/>
      </dsp:nvSpPr>
      <dsp:spPr>
        <a:xfrm>
          <a:off x="5597049" y="710417"/>
          <a:ext cx="1170371" cy="1170371"/>
        </a:xfrm>
        <a:prstGeom prst="ellipse">
          <a:avLst/>
        </a:prstGeom>
        <a:solidFill>
          <a:schemeClr val="accent1">
            <a:shade val="80000"/>
            <a:hueOff val="43749"/>
            <a:satOff val="-627"/>
            <a:lumOff val="365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noProof="0" dirty="0" smtClean="0"/>
            <a:t>Traffic complexity</a:t>
          </a:r>
          <a:endParaRPr lang="en-US" sz="1200" b="1" kern="1200" noProof="0" dirty="0"/>
        </a:p>
      </dsp:txBody>
      <dsp:txXfrm>
        <a:off x="5768446" y="881814"/>
        <a:ext cx="827577" cy="827577"/>
      </dsp:txXfrm>
    </dsp:sp>
    <dsp:sp modelId="{435F4C7E-F767-4968-B523-B5897016DEA5}">
      <dsp:nvSpPr>
        <dsp:cNvPr id="0" name=""/>
        <dsp:cNvSpPr/>
      </dsp:nvSpPr>
      <dsp:spPr>
        <a:xfrm>
          <a:off x="6303777" y="2416610"/>
          <a:ext cx="1170371" cy="1170371"/>
        </a:xfrm>
        <a:prstGeom prst="ellipse">
          <a:avLst/>
        </a:prstGeom>
        <a:solidFill>
          <a:schemeClr val="accent1">
            <a:shade val="80000"/>
            <a:hueOff val="87499"/>
            <a:satOff val="-1255"/>
            <a:lumOff val="731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noProof="0" dirty="0" smtClean="0"/>
            <a:t>Traffic distribution</a:t>
          </a:r>
          <a:endParaRPr lang="en-US" sz="1200" b="1" kern="1200" noProof="0" dirty="0"/>
        </a:p>
      </dsp:txBody>
      <dsp:txXfrm>
        <a:off x="6475174" y="2588007"/>
        <a:ext cx="827577" cy="827577"/>
      </dsp:txXfrm>
    </dsp:sp>
    <dsp:sp modelId="{10BB51D7-57BF-4B9A-A2E1-3E3AF1295114}">
      <dsp:nvSpPr>
        <dsp:cNvPr id="0" name=""/>
        <dsp:cNvSpPr/>
      </dsp:nvSpPr>
      <dsp:spPr>
        <a:xfrm>
          <a:off x="5597049" y="4122803"/>
          <a:ext cx="1170371" cy="1170371"/>
        </a:xfrm>
        <a:prstGeom prst="ellipse">
          <a:avLst/>
        </a:prstGeom>
        <a:solidFill>
          <a:schemeClr val="accent1">
            <a:shade val="80000"/>
            <a:hueOff val="131248"/>
            <a:satOff val="-1882"/>
            <a:lumOff val="109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noProof="0" dirty="0" smtClean="0"/>
            <a:t>Operational modes</a:t>
          </a:r>
          <a:endParaRPr lang="en-US" sz="1200" b="1" kern="1200" noProof="0" dirty="0"/>
        </a:p>
      </dsp:txBody>
      <dsp:txXfrm>
        <a:off x="5768446" y="4294200"/>
        <a:ext cx="827577" cy="827577"/>
      </dsp:txXfrm>
    </dsp:sp>
    <dsp:sp modelId="{C67B5DD3-985F-4AFC-9EE6-89C79F144A3F}">
      <dsp:nvSpPr>
        <dsp:cNvPr id="0" name=""/>
        <dsp:cNvSpPr/>
      </dsp:nvSpPr>
      <dsp:spPr>
        <a:xfrm>
          <a:off x="3890856" y="4829531"/>
          <a:ext cx="1170371" cy="1170371"/>
        </a:xfrm>
        <a:prstGeom prst="ellipse">
          <a:avLst/>
        </a:prstGeom>
        <a:solidFill>
          <a:schemeClr val="accent1">
            <a:shade val="80000"/>
            <a:hueOff val="174998"/>
            <a:satOff val="-2510"/>
            <a:lumOff val="1463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noProof="0" dirty="0" smtClean="0"/>
            <a:t>Runway conditions</a:t>
          </a:r>
          <a:endParaRPr lang="en-US" sz="1200" b="1" kern="1200" noProof="0" dirty="0"/>
        </a:p>
      </dsp:txBody>
      <dsp:txXfrm>
        <a:off x="4062253" y="5000928"/>
        <a:ext cx="827577" cy="827577"/>
      </dsp:txXfrm>
    </dsp:sp>
    <dsp:sp modelId="{E422FC68-4E40-493D-9355-E7005A75DDC7}">
      <dsp:nvSpPr>
        <dsp:cNvPr id="0" name=""/>
        <dsp:cNvSpPr/>
      </dsp:nvSpPr>
      <dsp:spPr>
        <a:xfrm>
          <a:off x="2184663" y="4122803"/>
          <a:ext cx="1170371" cy="1170371"/>
        </a:xfrm>
        <a:prstGeom prst="ellipse">
          <a:avLst/>
        </a:prstGeom>
        <a:solidFill>
          <a:schemeClr val="accent1">
            <a:shade val="80000"/>
            <a:hueOff val="218747"/>
            <a:satOff val="-3137"/>
            <a:lumOff val="1829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noProof="0" dirty="0" smtClean="0"/>
            <a:t>Wind conditions</a:t>
          </a:r>
          <a:endParaRPr lang="en-US" sz="1200" b="1" kern="1200" noProof="0" dirty="0"/>
        </a:p>
      </dsp:txBody>
      <dsp:txXfrm>
        <a:off x="2356060" y="4294200"/>
        <a:ext cx="827577" cy="827577"/>
      </dsp:txXfrm>
    </dsp:sp>
    <dsp:sp modelId="{5EB250C8-14CE-45AB-840B-82C72E3BB3BF}">
      <dsp:nvSpPr>
        <dsp:cNvPr id="0" name=""/>
        <dsp:cNvSpPr/>
      </dsp:nvSpPr>
      <dsp:spPr>
        <a:xfrm>
          <a:off x="1477934" y="2416610"/>
          <a:ext cx="1170371" cy="1170371"/>
        </a:xfrm>
        <a:prstGeom prst="ellipse">
          <a:avLst/>
        </a:prstGeom>
        <a:solidFill>
          <a:schemeClr val="accent1">
            <a:shade val="80000"/>
            <a:hueOff val="262496"/>
            <a:satOff val="-3765"/>
            <a:lumOff val="219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noProof="0" dirty="0" smtClean="0"/>
            <a:t>Visibility conditions</a:t>
          </a:r>
          <a:endParaRPr lang="en-US" sz="1200" b="1" kern="1200" noProof="0" dirty="0"/>
        </a:p>
      </dsp:txBody>
      <dsp:txXfrm>
        <a:off x="1649331" y="2588007"/>
        <a:ext cx="827577" cy="827577"/>
      </dsp:txXfrm>
    </dsp:sp>
    <dsp:sp modelId="{BCA34ECD-E24B-406C-81F3-3FC6BFB0A8A6}">
      <dsp:nvSpPr>
        <dsp:cNvPr id="0" name=""/>
        <dsp:cNvSpPr/>
      </dsp:nvSpPr>
      <dsp:spPr>
        <a:xfrm>
          <a:off x="2184663" y="710417"/>
          <a:ext cx="1170371" cy="1170371"/>
        </a:xfrm>
        <a:prstGeom prst="ellipse">
          <a:avLst/>
        </a:prstGeom>
        <a:solidFill>
          <a:schemeClr val="accent1">
            <a:shade val="80000"/>
            <a:hueOff val="306246"/>
            <a:satOff val="-4392"/>
            <a:lumOff val="256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noProof="0" dirty="0" smtClean="0"/>
            <a:t>Time of the day</a:t>
          </a:r>
          <a:endParaRPr lang="en-US" sz="1200" b="1" kern="1200" noProof="0" dirty="0"/>
        </a:p>
      </dsp:txBody>
      <dsp:txXfrm>
        <a:off x="2356060" y="881814"/>
        <a:ext cx="827577" cy="8275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C7C484-801E-4EBA-881D-4CD03DB123F0}">
      <dsp:nvSpPr>
        <dsp:cNvPr id="0" name=""/>
        <dsp:cNvSpPr/>
      </dsp:nvSpPr>
      <dsp:spPr>
        <a:xfrm>
          <a:off x="3558558" y="770458"/>
          <a:ext cx="59457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94577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500" kern="1200"/>
        </a:p>
      </dsp:txBody>
      <dsp:txXfrm>
        <a:off x="3840217" y="813053"/>
        <a:ext cx="31258" cy="6251"/>
      </dsp:txXfrm>
    </dsp:sp>
    <dsp:sp modelId="{1C8A2328-3626-4D94-B188-2AE91A6A5D99}">
      <dsp:nvSpPr>
        <dsp:cNvPr id="0" name=""/>
        <dsp:cNvSpPr/>
      </dsp:nvSpPr>
      <dsp:spPr>
        <a:xfrm>
          <a:off x="842196" y="730"/>
          <a:ext cx="2718161" cy="1630896"/>
        </a:xfrm>
        <a:prstGeom prst="rect">
          <a:avLst/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noProof="0" dirty="0" smtClean="0"/>
            <a:t>Briefing</a:t>
          </a:r>
          <a:endParaRPr lang="en-US" sz="1900" kern="1200" noProof="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0" i="0" kern="1200" noProof="0" dirty="0" smtClean="0"/>
            <a:t>ATCOs were briefed together</a:t>
          </a:r>
          <a:endParaRPr lang="en-US" sz="1500" kern="1200" noProof="0" dirty="0"/>
        </a:p>
      </dsp:txBody>
      <dsp:txXfrm>
        <a:off x="842196" y="730"/>
        <a:ext cx="2718161" cy="1630896"/>
      </dsp:txXfrm>
    </dsp:sp>
    <dsp:sp modelId="{1F5FDC0E-FEB7-4A5B-9D90-4A611C0E6A83}">
      <dsp:nvSpPr>
        <dsp:cNvPr id="0" name=""/>
        <dsp:cNvSpPr/>
      </dsp:nvSpPr>
      <dsp:spPr>
        <a:xfrm>
          <a:off x="6901897" y="770458"/>
          <a:ext cx="59457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94577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500" kern="1200"/>
        </a:p>
      </dsp:txBody>
      <dsp:txXfrm>
        <a:off x="7183556" y="813053"/>
        <a:ext cx="31258" cy="6251"/>
      </dsp:txXfrm>
    </dsp:sp>
    <dsp:sp modelId="{C8D6B7C8-FB8D-491B-ABBF-AA65B3DA879D}">
      <dsp:nvSpPr>
        <dsp:cNvPr id="0" name=""/>
        <dsp:cNvSpPr/>
      </dsp:nvSpPr>
      <dsp:spPr>
        <a:xfrm>
          <a:off x="4185535" y="730"/>
          <a:ext cx="2718161" cy="1630896"/>
        </a:xfrm>
        <a:prstGeom prst="rect">
          <a:avLst/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noProof="0" dirty="0" smtClean="0"/>
            <a:t>Training</a:t>
          </a:r>
          <a:endParaRPr lang="en-US" sz="1900" kern="1200" noProof="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0" i="0" kern="1200" noProof="0" dirty="0" smtClean="0"/>
            <a:t>30-40 minutes per ATCO</a:t>
          </a:r>
          <a:endParaRPr lang="en-US" sz="1500" kern="1200" noProof="0" dirty="0"/>
        </a:p>
      </dsp:txBody>
      <dsp:txXfrm>
        <a:off x="4185535" y="730"/>
        <a:ext cx="2718161" cy="1630896"/>
      </dsp:txXfrm>
    </dsp:sp>
    <dsp:sp modelId="{7ABBF882-1B1C-4875-906E-BE4F4850E4BA}">
      <dsp:nvSpPr>
        <dsp:cNvPr id="0" name=""/>
        <dsp:cNvSpPr/>
      </dsp:nvSpPr>
      <dsp:spPr>
        <a:xfrm>
          <a:off x="2201277" y="1629827"/>
          <a:ext cx="6686677" cy="594577"/>
        </a:xfrm>
        <a:custGeom>
          <a:avLst/>
          <a:gdLst/>
          <a:ahLst/>
          <a:cxnLst/>
          <a:rect l="0" t="0" r="0" b="0"/>
          <a:pathLst>
            <a:path>
              <a:moveTo>
                <a:pt x="6686677" y="0"/>
              </a:moveTo>
              <a:lnTo>
                <a:pt x="6686677" y="314388"/>
              </a:lnTo>
              <a:lnTo>
                <a:pt x="0" y="314388"/>
              </a:lnTo>
              <a:lnTo>
                <a:pt x="0" y="594577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500" kern="1200"/>
        </a:p>
      </dsp:txBody>
      <dsp:txXfrm>
        <a:off x="5376720" y="1923990"/>
        <a:ext cx="335791" cy="6251"/>
      </dsp:txXfrm>
    </dsp:sp>
    <dsp:sp modelId="{0A000568-28D0-4F19-9FC2-A7C99101D463}">
      <dsp:nvSpPr>
        <dsp:cNvPr id="0" name=""/>
        <dsp:cNvSpPr/>
      </dsp:nvSpPr>
      <dsp:spPr>
        <a:xfrm>
          <a:off x="7528874" y="730"/>
          <a:ext cx="2718161" cy="1630896"/>
        </a:xfrm>
        <a:prstGeom prst="rect">
          <a:avLst/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noProof="0" dirty="0" smtClean="0"/>
            <a:t>Simulation runs per ATCO</a:t>
          </a:r>
          <a:endParaRPr lang="en-US" sz="1900" kern="1200" noProof="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noProof="0" dirty="0" smtClean="0"/>
            <a:t>One ATCO c</a:t>
          </a:r>
          <a:r>
            <a:rPr lang="en-US" sz="1500" b="0" i="0" kern="1200" noProof="0" dirty="0" smtClean="0"/>
            <a:t>ontrolled the aerodromes actively</a:t>
          </a:r>
          <a:endParaRPr lang="en-US" sz="1500" kern="1200" noProof="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0" i="0" kern="1200" noProof="0" dirty="0" smtClean="0"/>
            <a:t>Completed ISA scale </a:t>
          </a:r>
          <a:endParaRPr lang="en-US" sz="1500" kern="1200" noProof="0" dirty="0"/>
        </a:p>
      </dsp:txBody>
      <dsp:txXfrm>
        <a:off x="7528874" y="730"/>
        <a:ext cx="2718161" cy="1630896"/>
      </dsp:txXfrm>
    </dsp:sp>
    <dsp:sp modelId="{07D8666B-96FF-4314-A25A-D8578CD49F11}">
      <dsp:nvSpPr>
        <dsp:cNvPr id="0" name=""/>
        <dsp:cNvSpPr/>
      </dsp:nvSpPr>
      <dsp:spPr>
        <a:xfrm>
          <a:off x="3558558" y="3026533"/>
          <a:ext cx="59457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94577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500" kern="1200"/>
        </a:p>
      </dsp:txBody>
      <dsp:txXfrm>
        <a:off x="3840217" y="3069127"/>
        <a:ext cx="31258" cy="6251"/>
      </dsp:txXfrm>
    </dsp:sp>
    <dsp:sp modelId="{8A1650D2-B3EA-4EE5-AD76-FABFD0831D2E}">
      <dsp:nvSpPr>
        <dsp:cNvPr id="0" name=""/>
        <dsp:cNvSpPr/>
      </dsp:nvSpPr>
      <dsp:spPr>
        <a:xfrm>
          <a:off x="842196" y="2256804"/>
          <a:ext cx="2718161" cy="1630896"/>
        </a:xfrm>
        <a:prstGeom prst="rect">
          <a:avLst/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0" i="0" kern="1200" noProof="0" dirty="0" smtClean="0"/>
            <a:t>After each simulation run</a:t>
          </a:r>
          <a:endParaRPr lang="en-US" sz="1900" kern="1200" noProof="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>
              <a:latin typeface="Arial" panose="020B0604020202020204" pitchFamily="34" charset="0"/>
              <a:cs typeface="Arial" panose="020B0604020202020204" pitchFamily="34" charset="0"/>
            </a:rPr>
            <a:t>Active </a:t>
          </a:r>
          <a:r>
            <a:rPr lang="en-US" sz="1500" b="0" i="0" kern="1200" noProof="0" dirty="0" smtClean="0"/>
            <a:t>ATCO completed a  post-run questionnaire</a:t>
          </a:r>
          <a:endParaRPr lang="en-US" sz="1500" kern="1200" noProof="0" dirty="0"/>
        </a:p>
      </dsp:txBody>
      <dsp:txXfrm>
        <a:off x="842196" y="2256804"/>
        <a:ext cx="2718161" cy="1630896"/>
      </dsp:txXfrm>
    </dsp:sp>
    <dsp:sp modelId="{FB50D00B-6444-4F94-9D77-BD5D6F6AC08B}">
      <dsp:nvSpPr>
        <dsp:cNvPr id="0" name=""/>
        <dsp:cNvSpPr/>
      </dsp:nvSpPr>
      <dsp:spPr>
        <a:xfrm>
          <a:off x="4185535" y="2256804"/>
          <a:ext cx="2718161" cy="1630896"/>
        </a:xfrm>
        <a:prstGeom prst="rect">
          <a:avLst/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noProof="0" dirty="0" smtClean="0"/>
            <a:t>Debriefing</a:t>
          </a:r>
          <a:endParaRPr lang="en-US" sz="1900" kern="1200" noProof="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0" i="0" kern="1200" noProof="0" dirty="0" smtClean="0"/>
            <a:t>Post-exercise questionnaire</a:t>
          </a:r>
          <a:endParaRPr lang="en-US" sz="1500" kern="1200" noProof="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noProof="0" dirty="0" smtClean="0"/>
            <a:t>Final interview</a:t>
          </a:r>
          <a:endParaRPr lang="en-US" sz="1500" kern="1200" noProof="0" dirty="0"/>
        </a:p>
      </dsp:txBody>
      <dsp:txXfrm>
        <a:off x="4185535" y="2256804"/>
        <a:ext cx="2718161" cy="16308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501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CAD8F6-FF7C-447F-A91D-4FA7CFC9C0C5}" type="datetimeFigureOut">
              <a:rPr lang="en-GB" smtClean="0"/>
              <a:t>20/07/2020</a:t>
            </a:fld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468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5010" y="868468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B7EE11-88F6-4E42-B196-8CF9EA9FE22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73914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45B75E70-762A-4375-AA7C-DE9BB7CC9339}" type="datetimeFigureOut">
              <a:rPr lang="de-DE" smtClean="0"/>
              <a:pPr/>
              <a:t>20.07.2020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DF1895BC-06EC-475A-97CA-BF53472F2E03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36837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895BC-06EC-475A-97CA-BF53472F2E03}" type="slidenum">
              <a:rPr lang="de-DE" smtClean="0"/>
              <a:pPr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403879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r>
              <a:rPr lang="de-DE" baseline="0" dirty="0" err="1"/>
              <a:t>You</a:t>
            </a:r>
            <a:r>
              <a:rPr lang="de-DE" baseline="0" dirty="0"/>
              <a:t> </a:t>
            </a:r>
            <a:r>
              <a:rPr lang="de-DE" baseline="0" dirty="0" err="1"/>
              <a:t>can</a:t>
            </a:r>
            <a:r>
              <a:rPr lang="de-DE" baseline="0" dirty="0"/>
              <a:t> </a:t>
            </a:r>
            <a:r>
              <a:rPr lang="de-DE" baseline="0" dirty="0" err="1"/>
              <a:t>see</a:t>
            </a:r>
            <a:r>
              <a:rPr lang="de-DE" baseline="0" dirty="0"/>
              <a:t> </a:t>
            </a:r>
            <a:r>
              <a:rPr lang="de-DE" baseline="0" dirty="0" err="1"/>
              <a:t>them</a:t>
            </a:r>
            <a:r>
              <a:rPr lang="de-DE" baseline="0" dirty="0"/>
              <a:t> in </a:t>
            </a:r>
            <a:r>
              <a:rPr lang="de-DE" baseline="0" dirty="0" err="1"/>
              <a:t>the</a:t>
            </a:r>
            <a:r>
              <a:rPr lang="de-DE" baseline="0" dirty="0"/>
              <a:t> </a:t>
            </a:r>
            <a:r>
              <a:rPr lang="de-DE" baseline="0" dirty="0" err="1"/>
              <a:t>darker</a:t>
            </a:r>
            <a:r>
              <a:rPr lang="de-DE" baseline="0" dirty="0"/>
              <a:t> </a:t>
            </a:r>
            <a:r>
              <a:rPr lang="de-DE" baseline="0" dirty="0" err="1"/>
              <a:t>blue</a:t>
            </a:r>
            <a:r>
              <a:rPr lang="de-DE" baseline="0" dirty="0"/>
              <a:t> </a:t>
            </a:r>
            <a:r>
              <a:rPr lang="de-DE" baseline="0" dirty="0" err="1"/>
              <a:t>circles</a:t>
            </a:r>
            <a:r>
              <a:rPr lang="de-DE" baseline="0" dirty="0"/>
              <a:t>.</a:t>
            </a:r>
          </a:p>
          <a:p>
            <a:pPr marL="171450" indent="-171450">
              <a:buFont typeface="Arial" charset="0"/>
              <a:buChar char="•"/>
            </a:pPr>
            <a:r>
              <a:rPr lang="de-DE" baseline="0" dirty="0" err="1"/>
              <a:t>What</a:t>
            </a:r>
            <a:r>
              <a:rPr lang="de-DE" baseline="0" dirty="0"/>
              <a:t> </a:t>
            </a:r>
            <a:r>
              <a:rPr lang="de-DE" baseline="0" dirty="0" err="1"/>
              <a:t>you</a:t>
            </a:r>
            <a:r>
              <a:rPr lang="de-DE" baseline="0" dirty="0"/>
              <a:t> also </a:t>
            </a:r>
            <a:r>
              <a:rPr lang="de-DE" baseline="0" dirty="0" err="1"/>
              <a:t>recognize</a:t>
            </a:r>
            <a:r>
              <a:rPr lang="de-DE" baseline="0" dirty="0"/>
              <a:t> </a:t>
            </a:r>
            <a:r>
              <a:rPr lang="de-DE" baseline="0" dirty="0" err="1"/>
              <a:t>is</a:t>
            </a:r>
            <a:r>
              <a:rPr lang="de-DE" baseline="0" dirty="0"/>
              <a:t>, </a:t>
            </a:r>
            <a:r>
              <a:rPr lang="de-DE" baseline="0" dirty="0" err="1"/>
              <a:t>that</a:t>
            </a:r>
            <a:r>
              <a:rPr lang="de-DE" baseline="0" dirty="0"/>
              <a:t> </a:t>
            </a:r>
            <a:r>
              <a:rPr lang="de-DE" baseline="0" dirty="0" err="1"/>
              <a:t>there</a:t>
            </a:r>
            <a:r>
              <a:rPr lang="de-DE" baseline="0" dirty="0"/>
              <a:t> </a:t>
            </a:r>
            <a:r>
              <a:rPr lang="de-DE" baseline="0" dirty="0" err="1"/>
              <a:t>are</a:t>
            </a:r>
            <a:r>
              <a:rPr lang="de-DE" baseline="0" dirty="0"/>
              <a:t> a </a:t>
            </a:r>
            <a:r>
              <a:rPr lang="de-DE" baseline="0" dirty="0" err="1"/>
              <a:t>lot</a:t>
            </a:r>
            <a:r>
              <a:rPr lang="de-DE" baseline="0" dirty="0"/>
              <a:t> </a:t>
            </a:r>
            <a:r>
              <a:rPr lang="de-DE" baseline="0" dirty="0" err="1"/>
              <a:t>of</a:t>
            </a:r>
            <a:r>
              <a:rPr lang="de-DE" baseline="0" dirty="0"/>
              <a:t> </a:t>
            </a:r>
            <a:r>
              <a:rPr lang="de-DE" baseline="0" dirty="0" err="1"/>
              <a:t>things</a:t>
            </a:r>
            <a:r>
              <a:rPr lang="de-DE" baseline="0" dirty="0"/>
              <a:t> </a:t>
            </a:r>
            <a:r>
              <a:rPr lang="de-DE" baseline="0" dirty="0" err="1"/>
              <a:t>that</a:t>
            </a:r>
            <a:r>
              <a:rPr lang="de-DE" baseline="0" dirty="0"/>
              <a:t> </a:t>
            </a:r>
            <a:r>
              <a:rPr lang="de-DE" baseline="0" dirty="0" err="1"/>
              <a:t>can</a:t>
            </a:r>
            <a:r>
              <a:rPr lang="de-DE" baseline="0" dirty="0"/>
              <a:t> </a:t>
            </a:r>
            <a:r>
              <a:rPr lang="de-DE" baseline="0" dirty="0" err="1"/>
              <a:t>vary</a:t>
            </a:r>
            <a:r>
              <a:rPr lang="de-DE" baseline="0" dirty="0"/>
              <a:t>. Take </a:t>
            </a:r>
            <a:r>
              <a:rPr lang="de-DE" baseline="0" dirty="0" err="1"/>
              <a:t>for</a:t>
            </a:r>
            <a:r>
              <a:rPr lang="de-DE" baseline="0" dirty="0"/>
              <a:t> </a:t>
            </a:r>
            <a:r>
              <a:rPr lang="de-DE" baseline="0" dirty="0" err="1"/>
              <a:t>instance</a:t>
            </a:r>
            <a:r>
              <a:rPr lang="de-DE" baseline="0" dirty="0"/>
              <a:t> </a:t>
            </a:r>
            <a:r>
              <a:rPr lang="de-DE" baseline="0" dirty="0" err="1"/>
              <a:t>the</a:t>
            </a:r>
            <a:r>
              <a:rPr lang="de-DE" baseline="0" dirty="0"/>
              <a:t> Time </a:t>
            </a:r>
            <a:r>
              <a:rPr lang="de-DE" baseline="0" dirty="0" err="1"/>
              <a:t>of</a:t>
            </a:r>
            <a:r>
              <a:rPr lang="de-DE" baseline="0" dirty="0"/>
              <a:t> </a:t>
            </a:r>
            <a:r>
              <a:rPr lang="de-DE" baseline="0" dirty="0" err="1"/>
              <a:t>the</a:t>
            </a:r>
            <a:r>
              <a:rPr lang="de-DE" baseline="0" dirty="0"/>
              <a:t> </a:t>
            </a:r>
            <a:r>
              <a:rPr lang="de-DE" baseline="0" dirty="0" err="1"/>
              <a:t>day</a:t>
            </a:r>
            <a:r>
              <a:rPr lang="de-DE" baseline="0" dirty="0"/>
              <a:t> </a:t>
            </a:r>
            <a:r>
              <a:rPr lang="de-DE" baseline="0" dirty="0" err="1"/>
              <a:t>or</a:t>
            </a:r>
            <a:r>
              <a:rPr lang="de-DE" baseline="0" dirty="0"/>
              <a:t> </a:t>
            </a:r>
            <a:r>
              <a:rPr lang="de-DE" baseline="0" dirty="0" err="1"/>
              <a:t>the</a:t>
            </a:r>
            <a:r>
              <a:rPr lang="de-DE" baseline="0" dirty="0"/>
              <a:t> </a:t>
            </a:r>
            <a:r>
              <a:rPr lang="de-DE" baseline="0" dirty="0" err="1"/>
              <a:t>visibility</a:t>
            </a:r>
            <a:r>
              <a:rPr lang="de-DE" baseline="0" dirty="0"/>
              <a:t> </a:t>
            </a:r>
            <a:r>
              <a:rPr lang="de-DE" baseline="0" dirty="0" err="1"/>
              <a:t>conditions</a:t>
            </a:r>
            <a:r>
              <a:rPr lang="de-DE" baseline="0" dirty="0"/>
              <a:t>. The </a:t>
            </a:r>
            <a:r>
              <a:rPr lang="de-DE" baseline="0" dirty="0" err="1"/>
              <a:t>traffic</a:t>
            </a:r>
            <a:r>
              <a:rPr lang="de-DE" baseline="0" dirty="0"/>
              <a:t> </a:t>
            </a:r>
            <a:r>
              <a:rPr lang="de-DE" baseline="0" dirty="0" err="1"/>
              <a:t>volume</a:t>
            </a:r>
            <a:r>
              <a:rPr lang="de-DE" baseline="0" dirty="0"/>
              <a:t>. </a:t>
            </a:r>
            <a:r>
              <a:rPr lang="de-DE" baseline="0" dirty="0" err="1"/>
              <a:t>When</a:t>
            </a:r>
            <a:r>
              <a:rPr lang="de-DE" baseline="0" dirty="0"/>
              <a:t> do </a:t>
            </a:r>
            <a:r>
              <a:rPr lang="de-DE" baseline="0" dirty="0" err="1"/>
              <a:t>you</a:t>
            </a:r>
            <a:r>
              <a:rPr lang="de-DE" baseline="0" dirty="0"/>
              <a:t> </a:t>
            </a:r>
            <a:r>
              <a:rPr lang="de-DE" baseline="0" dirty="0" err="1"/>
              <a:t>know</a:t>
            </a:r>
            <a:r>
              <a:rPr lang="de-DE" baseline="0" dirty="0"/>
              <a:t> </a:t>
            </a:r>
            <a:r>
              <a:rPr lang="de-DE" baseline="0" dirty="0" err="1"/>
              <a:t>when</a:t>
            </a:r>
            <a:r>
              <a:rPr lang="de-DE" baseline="0" dirty="0"/>
              <a:t> </a:t>
            </a:r>
            <a:r>
              <a:rPr lang="de-DE" baseline="0" dirty="0" err="1"/>
              <a:t>the</a:t>
            </a:r>
            <a:r>
              <a:rPr lang="de-DE" baseline="0" dirty="0"/>
              <a:t> </a:t>
            </a:r>
            <a:r>
              <a:rPr lang="de-DE" baseline="0" dirty="0" err="1"/>
              <a:t>amount</a:t>
            </a:r>
            <a:r>
              <a:rPr lang="de-DE" baseline="0" dirty="0"/>
              <a:t> </a:t>
            </a:r>
            <a:r>
              <a:rPr lang="de-DE" baseline="0" dirty="0" err="1"/>
              <a:t>of</a:t>
            </a:r>
            <a:r>
              <a:rPr lang="de-DE" baseline="0" dirty="0"/>
              <a:t> </a:t>
            </a:r>
            <a:r>
              <a:rPr lang="de-DE" baseline="0" dirty="0" err="1"/>
              <a:t>traffic</a:t>
            </a:r>
            <a:r>
              <a:rPr lang="de-DE" baseline="0" dirty="0"/>
              <a:t> </a:t>
            </a:r>
            <a:r>
              <a:rPr lang="de-DE" baseline="0" dirty="0" err="1"/>
              <a:t>is</a:t>
            </a:r>
            <a:r>
              <a:rPr lang="de-DE" baseline="0" dirty="0"/>
              <a:t> </a:t>
            </a:r>
            <a:r>
              <a:rPr lang="de-DE" baseline="0" dirty="0" err="1"/>
              <a:t>too</a:t>
            </a:r>
            <a:r>
              <a:rPr lang="de-DE" baseline="0" dirty="0"/>
              <a:t> high? </a:t>
            </a:r>
            <a:r>
              <a:rPr lang="de-DE" baseline="0" dirty="0" err="1"/>
              <a:t>There</a:t>
            </a:r>
            <a:r>
              <a:rPr lang="de-DE" baseline="0" dirty="0"/>
              <a:t> </a:t>
            </a:r>
            <a:r>
              <a:rPr lang="de-DE" baseline="0" dirty="0" err="1"/>
              <a:t>is</a:t>
            </a:r>
            <a:r>
              <a:rPr lang="de-DE" baseline="0" dirty="0"/>
              <a:t> Traffic </a:t>
            </a:r>
            <a:r>
              <a:rPr lang="de-DE" baseline="0" dirty="0" err="1"/>
              <a:t>complexity</a:t>
            </a:r>
            <a:r>
              <a:rPr lang="de-DE" baseline="0" dirty="0"/>
              <a:t> </a:t>
            </a:r>
            <a:r>
              <a:rPr lang="de-DE" baseline="0" dirty="0" err="1"/>
              <a:t>which</a:t>
            </a:r>
            <a:r>
              <a:rPr lang="de-DE" baseline="0" dirty="0"/>
              <a:t> </a:t>
            </a:r>
            <a:r>
              <a:rPr lang="de-DE" baseline="0" dirty="0" err="1"/>
              <a:t>includes</a:t>
            </a:r>
            <a:r>
              <a:rPr lang="de-DE" baseline="0" dirty="0"/>
              <a:t> </a:t>
            </a:r>
            <a:r>
              <a:rPr lang="de-DE" baseline="0" dirty="0" err="1"/>
              <a:t>the</a:t>
            </a:r>
            <a:r>
              <a:rPr lang="de-DE" baseline="0" dirty="0"/>
              <a:t> </a:t>
            </a:r>
            <a:r>
              <a:rPr lang="de-DE" baseline="0" dirty="0" err="1"/>
              <a:t>proportion</a:t>
            </a:r>
            <a:r>
              <a:rPr lang="de-DE" baseline="0" dirty="0"/>
              <a:t> </a:t>
            </a:r>
            <a:r>
              <a:rPr lang="de-DE" baseline="0" dirty="0" err="1"/>
              <a:t>of</a:t>
            </a:r>
            <a:r>
              <a:rPr lang="de-DE" baseline="0" dirty="0"/>
              <a:t> IFR </a:t>
            </a:r>
            <a:r>
              <a:rPr lang="de-DE" baseline="0" dirty="0" err="1"/>
              <a:t>and</a:t>
            </a:r>
            <a:r>
              <a:rPr lang="de-DE" baseline="0" dirty="0"/>
              <a:t> VFR. The </a:t>
            </a:r>
            <a:r>
              <a:rPr lang="de-DE" baseline="0" dirty="0" err="1"/>
              <a:t>traffic</a:t>
            </a:r>
            <a:r>
              <a:rPr lang="de-DE" baseline="0" dirty="0"/>
              <a:t> </a:t>
            </a:r>
            <a:r>
              <a:rPr lang="de-DE" baseline="0" dirty="0" err="1"/>
              <a:t>distribution</a:t>
            </a:r>
            <a:r>
              <a:rPr lang="de-DE" baseline="0" dirty="0"/>
              <a:t> </a:t>
            </a:r>
            <a:r>
              <a:rPr lang="de-DE" baseline="0" dirty="0" err="1"/>
              <a:t>indicates</a:t>
            </a:r>
            <a:r>
              <a:rPr lang="de-DE" baseline="0" dirty="0"/>
              <a:t> </a:t>
            </a:r>
            <a:r>
              <a:rPr lang="de-DE" baseline="0" dirty="0" err="1" smtClean="0"/>
              <a:t>if</a:t>
            </a:r>
            <a:r>
              <a:rPr lang="de-DE" baseline="0" dirty="0" smtClean="0"/>
              <a:t> </a:t>
            </a:r>
            <a:r>
              <a:rPr lang="de-DE" baseline="0" dirty="0" err="1"/>
              <a:t>you</a:t>
            </a:r>
            <a:r>
              <a:rPr lang="de-DE" baseline="0" dirty="0"/>
              <a:t> </a:t>
            </a:r>
            <a:r>
              <a:rPr lang="de-DE" baseline="0" dirty="0" err="1"/>
              <a:t>have</a:t>
            </a:r>
            <a:r>
              <a:rPr lang="de-DE" baseline="0" dirty="0"/>
              <a:t> </a:t>
            </a:r>
            <a:r>
              <a:rPr lang="de-DE" baseline="0" dirty="0" err="1"/>
              <a:t>the</a:t>
            </a:r>
            <a:r>
              <a:rPr lang="de-DE" baseline="0" dirty="0"/>
              <a:t> same </a:t>
            </a:r>
            <a:r>
              <a:rPr lang="de-DE" baseline="0" dirty="0" err="1"/>
              <a:t>amount</a:t>
            </a:r>
            <a:r>
              <a:rPr lang="de-DE" baseline="0" dirty="0"/>
              <a:t> </a:t>
            </a:r>
            <a:r>
              <a:rPr lang="de-DE" baseline="0" dirty="0" err="1"/>
              <a:t>of</a:t>
            </a:r>
            <a:r>
              <a:rPr lang="de-DE" baseline="0" dirty="0"/>
              <a:t> </a:t>
            </a:r>
            <a:r>
              <a:rPr lang="de-DE" baseline="0" dirty="0" err="1"/>
              <a:t>traffic</a:t>
            </a:r>
            <a:r>
              <a:rPr lang="de-DE" baseline="0" dirty="0"/>
              <a:t> at </a:t>
            </a:r>
            <a:r>
              <a:rPr lang="de-DE" baseline="0" dirty="0" err="1"/>
              <a:t>each</a:t>
            </a:r>
            <a:r>
              <a:rPr lang="de-DE" baseline="0" dirty="0"/>
              <a:t> </a:t>
            </a:r>
            <a:r>
              <a:rPr lang="de-DE" baseline="0" dirty="0" err="1"/>
              <a:t>aerodrome</a:t>
            </a:r>
            <a:r>
              <a:rPr lang="de-DE" baseline="0" dirty="0"/>
              <a:t> </a:t>
            </a:r>
            <a:r>
              <a:rPr lang="de-DE" baseline="0" dirty="0" err="1"/>
              <a:t>or</a:t>
            </a:r>
            <a:r>
              <a:rPr lang="de-DE" baseline="0" dirty="0"/>
              <a:t> </a:t>
            </a:r>
            <a:r>
              <a:rPr lang="de-DE" baseline="0" dirty="0" err="1"/>
              <a:t>if</a:t>
            </a:r>
            <a:r>
              <a:rPr lang="de-DE" baseline="0" dirty="0"/>
              <a:t> </a:t>
            </a:r>
            <a:r>
              <a:rPr lang="de-DE" baseline="0" dirty="0" err="1"/>
              <a:t>it</a:t>
            </a:r>
            <a:r>
              <a:rPr lang="de-DE" baseline="0" dirty="0"/>
              <a:t> </a:t>
            </a:r>
            <a:r>
              <a:rPr lang="de-DE" baseline="0" dirty="0" err="1"/>
              <a:t>is</a:t>
            </a:r>
            <a:r>
              <a:rPr lang="de-DE" baseline="0" dirty="0"/>
              <a:t> different. </a:t>
            </a:r>
            <a:r>
              <a:rPr lang="de-DE" baseline="0" dirty="0" err="1"/>
              <a:t>Then</a:t>
            </a:r>
            <a:r>
              <a:rPr lang="de-DE" baseline="0" dirty="0"/>
              <a:t> </a:t>
            </a:r>
            <a:r>
              <a:rPr lang="de-DE" baseline="0" dirty="0" err="1"/>
              <a:t>of</a:t>
            </a:r>
            <a:r>
              <a:rPr lang="de-DE" baseline="0" dirty="0"/>
              <a:t> </a:t>
            </a:r>
            <a:r>
              <a:rPr lang="de-DE" baseline="0" dirty="0" err="1"/>
              <a:t>course</a:t>
            </a:r>
            <a:r>
              <a:rPr lang="de-DE" baseline="0" dirty="0"/>
              <a:t> </a:t>
            </a:r>
            <a:r>
              <a:rPr lang="de-DE" baseline="0" dirty="0" err="1"/>
              <a:t>you</a:t>
            </a:r>
            <a:r>
              <a:rPr lang="de-DE" baseline="0" dirty="0"/>
              <a:t> </a:t>
            </a:r>
            <a:r>
              <a:rPr lang="de-DE" baseline="0" dirty="0" err="1"/>
              <a:t>have</a:t>
            </a:r>
            <a:r>
              <a:rPr lang="de-DE" baseline="0" dirty="0"/>
              <a:t> operational </a:t>
            </a:r>
            <a:r>
              <a:rPr lang="de-DE" baseline="0" dirty="0" err="1"/>
              <a:t>modes</a:t>
            </a:r>
            <a:r>
              <a:rPr lang="de-DE" baseline="0" dirty="0"/>
              <a:t> </a:t>
            </a:r>
            <a:r>
              <a:rPr lang="de-DE" baseline="0" dirty="0" err="1"/>
              <a:t>that</a:t>
            </a:r>
            <a:r>
              <a:rPr lang="de-DE" baseline="0" dirty="0"/>
              <a:t> </a:t>
            </a:r>
            <a:r>
              <a:rPr lang="de-DE" baseline="0" dirty="0" err="1"/>
              <a:t>can</a:t>
            </a:r>
            <a:r>
              <a:rPr lang="de-DE" baseline="0" dirty="0"/>
              <a:t> </a:t>
            </a:r>
            <a:r>
              <a:rPr lang="de-DE" baseline="0" dirty="0" err="1"/>
              <a:t>be</a:t>
            </a:r>
            <a:r>
              <a:rPr lang="de-DE" baseline="0" dirty="0"/>
              <a:t> normal, abnormal </a:t>
            </a:r>
            <a:r>
              <a:rPr lang="de-DE" baseline="0" dirty="0" err="1"/>
              <a:t>or</a:t>
            </a:r>
            <a:r>
              <a:rPr lang="de-DE" baseline="0" dirty="0"/>
              <a:t> </a:t>
            </a:r>
            <a:r>
              <a:rPr lang="de-DE" baseline="0" dirty="0" err="1"/>
              <a:t>even</a:t>
            </a:r>
            <a:r>
              <a:rPr lang="de-DE" baseline="0" dirty="0"/>
              <a:t> </a:t>
            </a:r>
            <a:r>
              <a:rPr lang="de-DE" baseline="0" dirty="0" err="1"/>
              <a:t>degraded</a:t>
            </a:r>
            <a:r>
              <a:rPr lang="de-DE" baseline="0" dirty="0"/>
              <a:t>. Runway </a:t>
            </a:r>
            <a:r>
              <a:rPr lang="de-DE" baseline="0" dirty="0" err="1"/>
              <a:t>conditions</a:t>
            </a:r>
            <a:r>
              <a:rPr lang="de-DE" baseline="0" dirty="0"/>
              <a:t> </a:t>
            </a:r>
            <a:r>
              <a:rPr lang="de-DE" baseline="0" dirty="0" err="1"/>
              <a:t>can</a:t>
            </a:r>
            <a:r>
              <a:rPr lang="de-DE" baseline="0" dirty="0"/>
              <a:t> </a:t>
            </a:r>
            <a:r>
              <a:rPr lang="de-DE" baseline="0" dirty="0" err="1"/>
              <a:t>be</a:t>
            </a:r>
            <a:r>
              <a:rPr lang="de-DE" baseline="0" dirty="0"/>
              <a:t> </a:t>
            </a:r>
            <a:r>
              <a:rPr lang="de-DE" baseline="0" dirty="0" err="1"/>
              <a:t>very</a:t>
            </a:r>
            <a:r>
              <a:rPr lang="de-DE" baseline="0" dirty="0"/>
              <a:t> different from </a:t>
            </a:r>
            <a:r>
              <a:rPr lang="de-DE" baseline="0" dirty="0" err="1"/>
              <a:t>aerodrome</a:t>
            </a:r>
            <a:r>
              <a:rPr lang="de-DE" baseline="0" dirty="0"/>
              <a:t> </a:t>
            </a:r>
            <a:r>
              <a:rPr lang="de-DE" baseline="0" dirty="0" err="1"/>
              <a:t>to</a:t>
            </a:r>
            <a:r>
              <a:rPr lang="de-DE" baseline="0" dirty="0"/>
              <a:t> </a:t>
            </a:r>
            <a:r>
              <a:rPr lang="de-DE" baseline="0" dirty="0" err="1"/>
              <a:t>aerodrome</a:t>
            </a:r>
            <a:r>
              <a:rPr lang="de-DE" baseline="0" dirty="0"/>
              <a:t>, </a:t>
            </a:r>
            <a:r>
              <a:rPr lang="de-DE" baseline="0" dirty="0" err="1"/>
              <a:t>as</a:t>
            </a:r>
            <a:r>
              <a:rPr lang="de-DE" baseline="0" dirty="0"/>
              <a:t> </a:t>
            </a:r>
            <a:r>
              <a:rPr lang="de-DE" baseline="0" dirty="0" err="1"/>
              <a:t>can</a:t>
            </a:r>
            <a:r>
              <a:rPr lang="de-DE" baseline="0" dirty="0"/>
              <a:t> </a:t>
            </a:r>
            <a:r>
              <a:rPr lang="de-DE" baseline="0" dirty="0" err="1"/>
              <a:t>be</a:t>
            </a:r>
            <a:r>
              <a:rPr lang="de-DE" baseline="0" dirty="0"/>
              <a:t> wind </a:t>
            </a:r>
            <a:r>
              <a:rPr lang="de-DE" baseline="0" dirty="0" err="1"/>
              <a:t>conditions</a:t>
            </a:r>
            <a:r>
              <a:rPr lang="de-DE" baseline="0" dirty="0" smtClean="0"/>
              <a:t>.</a:t>
            </a:r>
            <a:endParaRPr lang="de-DE" baseline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895BC-06EC-475A-97CA-BF53472F2E03}" type="slidenum">
              <a:rPr lang="de-DE" smtClean="0"/>
              <a:pPr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404819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895BC-06EC-475A-97CA-BF53472F2E03}" type="slidenum">
              <a:rPr lang="de-DE" smtClean="0"/>
              <a:pPr/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729283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895BC-06EC-475A-97CA-BF53472F2E03}" type="slidenum">
              <a:rPr lang="de-DE" smtClean="0"/>
              <a:pPr/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053980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895BC-06EC-475A-97CA-BF53472F2E03}" type="slidenum">
              <a:rPr lang="de-DE" smtClean="0"/>
              <a:pPr/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985541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895BC-06EC-475A-97CA-BF53472F2E03}" type="slidenum">
              <a:rPr lang="de-DE" smtClean="0"/>
              <a:pPr/>
              <a:t>15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211446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895BC-06EC-475A-97CA-BF53472F2E03}" type="slidenum">
              <a:rPr lang="de-DE" smtClean="0"/>
              <a:pPr/>
              <a:t>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53744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psf\Host\Users\cd\Desktop\Startbild_16zu9-E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878399" y="1573200"/>
            <a:ext cx="10864800" cy="741600"/>
          </a:xfrm>
        </p:spPr>
        <p:txBody>
          <a:bodyPr/>
          <a:lstStyle>
            <a:lvl1pPr>
              <a:tabLst>
                <a:tab pos="2038350" algn="l"/>
              </a:tabLst>
              <a:defRPr b="1"/>
            </a:lvl1pPr>
          </a:lstStyle>
          <a:p>
            <a:pPr lvl="0"/>
            <a:r>
              <a:rPr lang="en-GB" noProof="0" dirty="0"/>
              <a:t>Click here to insert lecture title</a:t>
            </a:r>
            <a:endParaRPr lang="de-DE" noProof="0" dirty="0"/>
          </a:p>
        </p:txBody>
      </p:sp>
      <p:sp>
        <p:nvSpPr>
          <p:cNvPr id="16" name="Rectangle 37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878399" y="2430000"/>
            <a:ext cx="10864800" cy="1152000"/>
          </a:xfrm>
        </p:spPr>
        <p:txBody>
          <a:bodyPr/>
          <a:lstStyle>
            <a:lvl1pPr marL="0" indent="0">
              <a:buFontTx/>
              <a:buNone/>
              <a:defRPr sz="2400" baseline="0">
                <a:solidFill>
                  <a:srgbClr val="686868"/>
                </a:solidFill>
              </a:defRPr>
            </a:lvl1pPr>
          </a:lstStyle>
          <a:p>
            <a:pPr lvl="0"/>
            <a:r>
              <a:rPr lang="en-GB" noProof="0" dirty="0"/>
              <a:t>Click here to insert lecture subtitle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noProof="0" smtClean="0"/>
              <a:t>&gt; An eye catcher in the ATC domain &gt; Maik Friedrich &gt; Jul 2020</a:t>
            </a:r>
            <a:endParaRPr lang="en-GB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noProof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  <p:pic>
        <p:nvPicPr>
          <p:cNvPr id="8" name="Picture 46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930" y="5598000"/>
            <a:ext cx="1080000" cy="956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 descr="Ähnliches Foto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243" y="5712634"/>
            <a:ext cx="1224136" cy="727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019" y="5731963"/>
            <a:ext cx="1224136" cy="689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2853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chart title</a:t>
            </a:r>
            <a:endParaRPr lang="en-GB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486000" y="1591200"/>
            <a:ext cx="11221200" cy="4338000"/>
          </a:xfrm>
        </p:spPr>
        <p:txBody>
          <a:bodyPr/>
          <a:lstStyle/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noProof="0" smtClean="0"/>
              <a:t>&gt; An eye catcher in the ATC domain &gt; Maik Friedrich &gt; Jul 2020</a:t>
            </a:r>
            <a:endParaRPr lang="en-GB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391502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chart title</a:t>
            </a:r>
            <a:endParaRPr lang="en-GB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486000" y="1591200"/>
            <a:ext cx="5482800" cy="4338000"/>
          </a:xfrm>
        </p:spPr>
        <p:txBody>
          <a:bodyPr/>
          <a:lstStyle/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3" hasCustomPrompt="1"/>
          </p:nvPr>
        </p:nvSpPr>
        <p:spPr>
          <a:xfrm>
            <a:off x="6224400" y="1591200"/>
            <a:ext cx="5482800" cy="4338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r>
              <a:rPr lang="en-GB" noProof="0" dirty="0"/>
              <a:t>Click onto symbol to insert picture</a:t>
            </a:r>
          </a:p>
          <a:p>
            <a:endParaRPr lang="en-GB" noProof="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 noProof="0" smtClean="0"/>
              <a:t>&gt; An eye catcher in the ATC domain &gt; Maik Friedrich &gt; Jul 2020</a:t>
            </a:r>
            <a:endParaRPr lang="en-GB" noProof="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GB" noProof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700678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 Inhalt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chart title</a:t>
            </a:r>
            <a:endParaRPr lang="en-GB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486000" y="1591200"/>
            <a:ext cx="5482800" cy="4338000"/>
          </a:xfrm>
        </p:spPr>
        <p:txBody>
          <a:bodyPr/>
          <a:lstStyle/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 noProof="0" smtClean="0"/>
              <a:t>&gt; An eye catcher in the ATC domain &gt; Maik Friedrich &gt; Jul 2020</a:t>
            </a:r>
            <a:endParaRPr lang="en-GB" noProof="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GB" noProof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993620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chart title</a:t>
            </a:r>
            <a:endParaRPr lang="en-GB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486000" y="1591200"/>
            <a:ext cx="5482800" cy="4338000"/>
          </a:xfrm>
        </p:spPr>
        <p:txBody>
          <a:bodyPr/>
          <a:lstStyle/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 noProof="0" smtClean="0"/>
              <a:t>&gt; An eye catcher in the ATC domain &gt; Maik Friedrich &gt; Jul 2020</a:t>
            </a:r>
            <a:endParaRPr lang="en-GB" noProof="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GB" noProof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  <p:sp>
        <p:nvSpPr>
          <p:cNvPr id="6" name="Textplatzhalt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6224400" y="1591200"/>
            <a:ext cx="5482800" cy="4338000"/>
          </a:xfrm>
        </p:spPr>
        <p:txBody>
          <a:bodyPr/>
          <a:lstStyle/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51793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1"/>
          <p:cNvSpPr>
            <a:spLocks noGrp="1"/>
          </p:cNvSpPr>
          <p:nvPr>
            <p:ph type="body" idx="11" hasCustomPrompt="1"/>
          </p:nvPr>
        </p:nvSpPr>
        <p:spPr>
          <a:xfrm>
            <a:off x="485999" y="1591200"/>
            <a:ext cx="5482800" cy="334800"/>
          </a:xfrm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pPr lvl="0"/>
            <a:r>
              <a:rPr lang="en-GB" noProof="0" dirty="0"/>
              <a:t>Click here to insert header line</a:t>
            </a:r>
          </a:p>
        </p:txBody>
      </p:sp>
      <p:sp>
        <p:nvSpPr>
          <p:cNvPr id="12" name="Textplatzhalter 2"/>
          <p:cNvSpPr>
            <a:spLocks noGrp="1"/>
          </p:cNvSpPr>
          <p:nvPr>
            <p:ph type="body" sz="quarter" idx="12" hasCustomPrompt="1"/>
          </p:nvPr>
        </p:nvSpPr>
        <p:spPr>
          <a:xfrm>
            <a:off x="6224399" y="1591200"/>
            <a:ext cx="5482800" cy="334800"/>
          </a:xfrm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pPr lvl="0"/>
            <a:r>
              <a:rPr lang="en-GB" noProof="0" dirty="0"/>
              <a:t>Click here to insert header line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chart title</a:t>
            </a:r>
            <a:endParaRPr lang="en-GB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 hasCustomPrompt="1"/>
          </p:nvPr>
        </p:nvSpPr>
        <p:spPr>
          <a:xfrm>
            <a:off x="486000" y="2141999"/>
            <a:ext cx="5482800" cy="3787200"/>
          </a:xfrm>
        </p:spPr>
        <p:txBody>
          <a:bodyPr/>
          <a:lstStyle/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1" name="Textplatzhalter 6"/>
          <p:cNvSpPr>
            <a:spLocks noGrp="1"/>
          </p:cNvSpPr>
          <p:nvPr>
            <p:ph type="body" sz="quarter" idx="16" hasCustomPrompt="1"/>
          </p:nvPr>
        </p:nvSpPr>
        <p:spPr>
          <a:xfrm>
            <a:off x="6224400" y="2142000"/>
            <a:ext cx="5482800" cy="3787200"/>
          </a:xfrm>
        </p:spPr>
        <p:txBody>
          <a:bodyPr/>
          <a:lstStyle/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US" noProof="0" smtClean="0"/>
              <a:t>&gt; An eye catcher in the ATC domain &gt; Maik Friedrich &gt; Jul 2020</a:t>
            </a:r>
            <a:endParaRPr lang="en-GB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r>
              <a:rPr lang="en-GB" noProof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538477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chart title</a:t>
            </a:r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noProof="0" smtClean="0"/>
              <a:t>&gt; An eye catcher in the ATC domain &gt; Maik Friedrich &gt; Jul 2020</a:t>
            </a:r>
            <a:endParaRPr lang="en-GB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noProof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19387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noProof="0" smtClean="0"/>
              <a:t>&gt; An eye catcher in the ATC domain &gt; Maik Friedrich &gt; Jul 2020</a:t>
            </a:r>
            <a:endParaRPr lang="en-GB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noProof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517683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er ohne Hinter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noProof="0" smtClean="0"/>
              <a:t>&gt; An eye catcher in the ATC domain &gt; Maik Friedrich &gt; Jul 2020</a:t>
            </a:r>
            <a:endParaRPr lang="en-GB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noProof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722844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0" descr="Folie-03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587"/>
          <a:stretch>
            <a:fillRect/>
          </a:stretch>
        </p:blipFill>
        <p:spPr bwMode="auto">
          <a:xfrm>
            <a:off x="1588" y="6143625"/>
            <a:ext cx="121856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85999" y="648000"/>
            <a:ext cx="11221200" cy="73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/>
              <a:t>Click here to insert chart title</a:t>
            </a:r>
            <a:endParaRPr lang="de-DE" noProof="0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5999" y="1591200"/>
            <a:ext cx="11221200" cy="433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/>
              <a:t>Master text format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1" name="Rectangle 5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29999" y="126000"/>
            <a:ext cx="10177200" cy="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800">
                <a:solidFill>
                  <a:srgbClr val="686868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noProof="0" smtClean="0"/>
              <a:t>&gt; An eye catcher in the ATC domain &gt; Maik Friedrich &gt; Jul 2020</a:t>
            </a:r>
            <a:endParaRPr lang="en-GB" noProof="0" dirty="0"/>
          </a:p>
        </p:txBody>
      </p:sp>
      <p:sp>
        <p:nvSpPr>
          <p:cNvPr id="12" name="Rectangle 5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86000" y="126000"/>
            <a:ext cx="1044000" cy="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lang="de-DE" sz="800" kern="1200">
                <a:solidFill>
                  <a:srgbClr val="686868"/>
                </a:solidFill>
                <a:latin typeface="Arial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r>
              <a:rPr lang="en-GB" noProof="0" dirty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  <p:pic>
        <p:nvPicPr>
          <p:cNvPr id="7" name="Picture 2" descr="Ähnliches Foto"/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9195" y="6094090"/>
            <a:ext cx="1224136" cy="727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043" y="6094090"/>
            <a:ext cx="1224136" cy="689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8367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9" r:id="rId3"/>
    <p:sldLayoutId id="2147483661" r:id="rId4"/>
    <p:sldLayoutId id="2147483662" r:id="rId5"/>
    <p:sldLayoutId id="2147483658" r:id="rId6"/>
    <p:sldLayoutId id="2147483655" r:id="rId7"/>
    <p:sldLayoutId id="2147483656" r:id="rId8"/>
    <p:sldLayoutId id="2147483660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rgbClr val="686868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180000" indent="-180000" algn="l" defTabSz="914400" rtl="0" eaLnBrk="1" latinLnBrk="0" hangingPunct="1">
        <a:spcBef>
          <a:spcPts val="300"/>
        </a:spcBef>
        <a:spcAft>
          <a:spcPts val="0"/>
        </a:spcAft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26400" indent="-1800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076400" indent="-1800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522800" indent="-1800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969200" indent="-1800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ites.bs.dlr.de/fl/raice/StandardBildersatz%20RAiCe/IMG_8904_klein.jpg" TargetMode="Externa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878399" y="1197546"/>
            <a:ext cx="10864800" cy="1117254"/>
          </a:xfrm>
        </p:spPr>
        <p:txBody>
          <a:bodyPr/>
          <a:lstStyle/>
          <a:p>
            <a:r>
              <a:rPr lang="en-US" dirty="0"/>
              <a:t>An eye catcher in the ATC domain: Influence of Multiple Remote Tower Operations on distribution of eye movements.</a:t>
            </a:r>
            <a:endParaRPr lang="en-US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>
          <a:xfrm>
            <a:off x="878399" y="3213770"/>
            <a:ext cx="10864800" cy="2088232"/>
          </a:xfrm>
        </p:spPr>
        <p:txBody>
          <a:bodyPr/>
          <a:lstStyle/>
          <a:p>
            <a:r>
              <a:rPr lang="en-US" noProof="0" dirty="0" smtClean="0">
                <a:latin typeface="Arial" panose="020B0604020202020204" pitchFamily="34" charset="0"/>
                <a:cs typeface="Arial" panose="020B0604020202020204" pitchFamily="34" charset="0"/>
              </a:rPr>
              <a:t>Maik Friedrich</a:t>
            </a:r>
            <a:endParaRPr lang="en-US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noProof="0" dirty="0" smtClean="0">
                <a:latin typeface="Arial" panose="020B0604020202020204" pitchFamily="34" charset="0"/>
                <a:cs typeface="Arial" panose="020B0604020202020204" pitchFamily="34" charset="0"/>
              </a:rPr>
              <a:t>Anneke Hamann</a:t>
            </a:r>
          </a:p>
          <a:p>
            <a:r>
              <a:rPr lang="en-US" noProof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Joern</a:t>
            </a:r>
            <a:r>
              <a:rPr lang="en-US" noProof="0" dirty="0" smtClean="0">
                <a:latin typeface="Arial" panose="020B0604020202020204" pitchFamily="34" charset="0"/>
                <a:cs typeface="Arial" panose="020B0604020202020204" pitchFamily="34" charset="0"/>
              </a:rPr>
              <a:t> Jakobi</a:t>
            </a:r>
            <a:endParaRPr lang="en-US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7840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Procedure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/>
          </p:nvPr>
        </p:nvSpPr>
        <p:spPr>
          <a:xfrm>
            <a:off x="480963" y="1629594"/>
            <a:ext cx="5482800" cy="4338000"/>
          </a:xfrm>
        </p:spPr>
        <p:txBody>
          <a:bodyPr/>
          <a:lstStyle/>
          <a:p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ATCOs participated pair-wise</a:t>
            </a:r>
          </a:p>
          <a:p>
            <a:endParaRPr lang="en-US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 noProof="0" smtClean="0"/>
              <a:t>&gt; An eye catcher in the ATC domain &gt; Maik Friedrich &gt; Jul 2020</a:t>
            </a:r>
            <a:endParaRPr lang="en-GB" noProof="0" dirty="0"/>
          </a:p>
        </p:txBody>
      </p:sp>
      <p:graphicFrame>
        <p:nvGraphicFramePr>
          <p:cNvPr id="9" name="Diagramm 8"/>
          <p:cNvGraphicFramePr/>
          <p:nvPr>
            <p:extLst>
              <p:ext uri="{D42A27DB-BD31-4B8C-83A1-F6EECF244321}">
                <p14:modId xmlns:p14="http://schemas.microsoft.com/office/powerpoint/2010/main" val="3141962449"/>
              </p:ext>
            </p:extLst>
          </p:nvPr>
        </p:nvGraphicFramePr>
        <p:xfrm>
          <a:off x="913011" y="2133650"/>
          <a:ext cx="11089233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0063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1C7C484-801E-4EBA-881D-4CD03DB123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9">
                                            <p:graphicEl>
                                              <a:dgm id="{71C7C484-801E-4EBA-881D-4CD03DB123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8D6B7C8-FB8D-491B-ABBF-AA65B3DA87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9">
                                            <p:graphicEl>
                                              <a:dgm id="{C8D6B7C8-FB8D-491B-ABBF-AA65B3DA87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F5FDC0E-FEB7-4A5B-9D90-4A611C0E6A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9">
                                            <p:graphicEl>
                                              <a:dgm id="{1F5FDC0E-FEB7-4A5B-9D90-4A611C0E6A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A000568-28D0-4F19-9FC2-A7C99101D4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9">
                                            <p:graphicEl>
                                              <a:dgm id="{0A000568-28D0-4F19-9FC2-A7C99101D4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ABBF882-1B1C-4875-906E-BE4F4850E4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9">
                                            <p:graphicEl>
                                              <a:dgm id="{7ABBF882-1B1C-4875-906E-BE4F4850E4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A1650D2-B3EA-4EE5-AD76-FABFD0831D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500"/>
                                        <p:tgtEl>
                                          <p:spTgt spid="9">
                                            <p:graphicEl>
                                              <a:dgm id="{8A1650D2-B3EA-4EE5-AD76-FABFD0831D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7D8666B-96FF-4314-A25A-D8578CD49F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9">
                                            <p:graphicEl>
                                              <a:dgm id="{07D8666B-96FF-4314-A25A-D8578CD49F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B50D00B-6444-4F94-9D77-BD5D6F6AC0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500"/>
                                        <p:tgtEl>
                                          <p:spTgt spid="9">
                                            <p:graphicEl>
                                              <a:dgm id="{FB50D00B-6444-4F94-9D77-BD5D6F6AC0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 uiExpand="1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Analysis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485999" y="1591200"/>
            <a:ext cx="5827611" cy="4338000"/>
          </a:xfrm>
        </p:spPr>
        <p:txBody>
          <a:bodyPr/>
          <a:lstStyle/>
          <a:p>
            <a:r>
              <a:rPr lang="en-US" dirty="0" smtClean="0"/>
              <a:t>Workload</a:t>
            </a:r>
          </a:p>
          <a:p>
            <a:pPr lvl="1"/>
            <a:r>
              <a:rPr lang="en-US" dirty="0"/>
              <a:t>ISA scale is a 5 value scale (1 = underutilized</a:t>
            </a:r>
            <a:r>
              <a:rPr lang="en-US" dirty="0" smtClean="0"/>
              <a:t>,		2 </a:t>
            </a:r>
            <a:r>
              <a:rPr lang="en-US" dirty="0"/>
              <a:t>= relaxed, 3 = comfortable, 4 = </a:t>
            </a:r>
            <a:r>
              <a:rPr lang="en-US" dirty="0" smtClean="0"/>
              <a:t>high,		5 </a:t>
            </a:r>
            <a:r>
              <a:rPr lang="en-US" dirty="0"/>
              <a:t>= </a:t>
            </a:r>
            <a:r>
              <a:rPr lang="en-US" dirty="0" smtClean="0"/>
              <a:t>excessive)</a:t>
            </a:r>
          </a:p>
          <a:p>
            <a:pPr lvl="1"/>
            <a:r>
              <a:rPr lang="en-US" dirty="0" smtClean="0"/>
              <a:t>Past 5 Minutes</a:t>
            </a:r>
          </a:p>
          <a:p>
            <a:endParaRPr lang="en-US" dirty="0"/>
          </a:p>
          <a:p>
            <a:r>
              <a:rPr lang="en-US" dirty="0" smtClean="0"/>
              <a:t>Eye-tracking</a:t>
            </a:r>
          </a:p>
          <a:p>
            <a:pPr lvl="1"/>
            <a:r>
              <a:rPr lang="en-US" dirty="0" smtClean="0"/>
              <a:t>analyzed by a </a:t>
            </a:r>
            <a:r>
              <a:rPr lang="en-US" dirty="0"/>
              <a:t>velocity-based fixation detection algorithm </a:t>
            </a:r>
            <a:r>
              <a:rPr lang="en-US" dirty="0" smtClean="0"/>
              <a:t>to </a:t>
            </a:r>
            <a:r>
              <a:rPr lang="en-US" dirty="0"/>
              <a:t>separate fixations and </a:t>
            </a:r>
            <a:r>
              <a:rPr lang="en-US" dirty="0" smtClean="0"/>
              <a:t>saccades</a:t>
            </a:r>
          </a:p>
          <a:p>
            <a:pPr lvl="1"/>
            <a:r>
              <a:rPr lang="en-US" dirty="0" smtClean="0"/>
              <a:t>Velocity </a:t>
            </a:r>
            <a:r>
              <a:rPr lang="en-US" dirty="0"/>
              <a:t>threshold was defined individually as the fastest five </a:t>
            </a:r>
            <a:r>
              <a:rPr lang="en-US" dirty="0" smtClean="0"/>
              <a:t>percent of movements</a:t>
            </a:r>
          </a:p>
          <a:p>
            <a:pPr lvl="1"/>
            <a:r>
              <a:rPr lang="en-US" dirty="0" smtClean="0"/>
              <a:t>Only the first 40 </a:t>
            </a:r>
            <a:r>
              <a:rPr lang="en-US" dirty="0"/>
              <a:t>minutes of each run were used 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 noProof="0" smtClean="0"/>
              <a:t>&gt; An eye catcher in the ATC domain &gt; Maik Friedrich &gt; Jul 2020</a:t>
            </a:r>
            <a:endParaRPr lang="en-GB" noProof="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627" y="1670025"/>
            <a:ext cx="5523272" cy="413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507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- </a:t>
            </a:r>
            <a:r>
              <a:rPr lang="en-US" dirty="0" smtClean="0"/>
              <a:t>Connection </a:t>
            </a:r>
            <a:r>
              <a:rPr lang="en-US" dirty="0"/>
              <a:t>between amount of traffic </a:t>
            </a:r>
            <a:r>
              <a:rPr lang="en-US" dirty="0" smtClean="0"/>
              <a:t>and subjective workload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a total of </a:t>
            </a:r>
            <a:r>
              <a:rPr lang="en-US" dirty="0"/>
              <a:t>245 </a:t>
            </a:r>
            <a:r>
              <a:rPr lang="en-US" dirty="0" smtClean="0"/>
              <a:t>measurements</a:t>
            </a:r>
          </a:p>
          <a:p>
            <a:endParaRPr lang="en-US" dirty="0"/>
          </a:p>
          <a:p>
            <a:r>
              <a:rPr lang="en-US" dirty="0"/>
              <a:t>underutilized was selected in 15.9 % (25 in group 20 and 14 in group 28) 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excessive </a:t>
            </a:r>
            <a:r>
              <a:rPr lang="en-US" dirty="0" smtClean="0"/>
              <a:t>was selected in 2.8 </a:t>
            </a:r>
            <a:r>
              <a:rPr lang="en-US" dirty="0"/>
              <a:t>% (2 in 20 and 5 in 28</a:t>
            </a:r>
            <a:r>
              <a:rPr lang="en-US" dirty="0" smtClean="0"/>
              <a:t>)</a:t>
            </a:r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in average, </a:t>
            </a:r>
            <a:r>
              <a:rPr lang="en-US" dirty="0"/>
              <a:t>group 28 </a:t>
            </a:r>
            <a:r>
              <a:rPr lang="en-US" dirty="0" smtClean="0"/>
              <a:t>classified </a:t>
            </a:r>
            <a:r>
              <a:rPr lang="en-US" dirty="0"/>
              <a:t>the workload as higher and closer to the optimum of “comfortably busy” than the participants in group </a:t>
            </a:r>
            <a:r>
              <a:rPr lang="en-US" dirty="0" smtClean="0"/>
              <a:t>20</a:t>
            </a:r>
            <a:r>
              <a:rPr lang="en-US" dirty="0"/>
              <a:t/>
            </a:r>
            <a:br>
              <a:rPr lang="en-US" dirty="0"/>
            </a:br>
            <a:endParaRPr lang="en-US" noProof="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 noProof="0" smtClean="0"/>
              <a:t>&gt; An eye catcher in the ATC domain &gt; Maik Friedrich &gt; Jul 2020</a:t>
            </a:r>
            <a:endParaRPr lang="en-GB" noProof="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96622" y="2277666"/>
            <a:ext cx="5371329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eck 1"/>
          <p:cNvSpPr/>
          <p:nvPr/>
        </p:nvSpPr>
        <p:spPr>
          <a:xfrm>
            <a:off x="7097980" y="1797934"/>
            <a:ext cx="41686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Average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ISA score per traffic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group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192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- Distribution of the Areas of </a:t>
            </a:r>
            <a:r>
              <a:rPr lang="en-US" dirty="0" smtClean="0"/>
              <a:t>Interest</a:t>
            </a:r>
            <a:br>
              <a:rPr lang="en-US" dirty="0" smtClean="0"/>
            </a:br>
            <a:r>
              <a:rPr lang="en-US" dirty="0" smtClean="0"/>
              <a:t>The </a:t>
            </a:r>
            <a:r>
              <a:rPr lang="en-US" dirty="0"/>
              <a:t>arrangement of information </a:t>
            </a:r>
            <a:r>
              <a:rPr lang="en-US" dirty="0" smtClean="0"/>
              <a:t>influences </a:t>
            </a:r>
            <a:r>
              <a:rPr lang="en-US" dirty="0"/>
              <a:t>the dwell time </a:t>
            </a:r>
            <a:endParaRPr lang="en-US" noProof="0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 smtClean="0"/>
              <a:t>Invalid </a:t>
            </a:r>
            <a:r>
              <a:rPr lang="en-US" dirty="0"/>
              <a:t>eye data of each participant was </a:t>
            </a:r>
            <a:r>
              <a:rPr lang="en-US" dirty="0" smtClean="0"/>
              <a:t>removed</a:t>
            </a:r>
          </a:p>
          <a:p>
            <a:endParaRPr lang="en-US" dirty="0"/>
          </a:p>
          <a:p>
            <a:r>
              <a:rPr lang="en-US" dirty="0" smtClean="0"/>
              <a:t>Dwell </a:t>
            </a:r>
            <a:r>
              <a:rPr lang="en-US" dirty="0"/>
              <a:t>times were calculated in percentage for each </a:t>
            </a:r>
            <a:r>
              <a:rPr lang="en-US" dirty="0" smtClean="0"/>
              <a:t>participant</a:t>
            </a:r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dwell times for traffic group 20 </a:t>
            </a:r>
            <a:r>
              <a:rPr lang="en-US" dirty="0" smtClean="0"/>
              <a:t>(</a:t>
            </a:r>
            <a:r>
              <a:rPr lang="en-US" dirty="0" err="1" smtClean="0"/>
              <a:t>Main_Top</a:t>
            </a:r>
            <a:r>
              <a:rPr lang="en-US" dirty="0" smtClean="0"/>
              <a:t>) show </a:t>
            </a:r>
            <a:r>
              <a:rPr lang="en-US" dirty="0"/>
              <a:t>almost the same ratio in attention distribution for each panoramic </a:t>
            </a:r>
            <a:r>
              <a:rPr lang="en-US" dirty="0" smtClean="0"/>
              <a:t>view</a:t>
            </a:r>
          </a:p>
          <a:p>
            <a:endParaRPr lang="en-US" dirty="0"/>
          </a:p>
          <a:p>
            <a:r>
              <a:rPr lang="en-US" dirty="0" smtClean="0"/>
              <a:t>The </a:t>
            </a:r>
            <a:r>
              <a:rPr lang="en-US" dirty="0"/>
              <a:t>dwell times for traffic group 28 </a:t>
            </a:r>
            <a:r>
              <a:rPr lang="en-US" dirty="0" smtClean="0"/>
              <a:t>(</a:t>
            </a:r>
            <a:r>
              <a:rPr lang="en-US" dirty="0" err="1" smtClean="0"/>
              <a:t>Main_Bottom</a:t>
            </a:r>
            <a:r>
              <a:rPr lang="en-US" dirty="0" smtClean="0"/>
              <a:t>) show </a:t>
            </a:r>
            <a:r>
              <a:rPr lang="en-US" dirty="0"/>
              <a:t>that the attention is distributed in connection to the traffic handled </a:t>
            </a:r>
            <a:br>
              <a:rPr lang="en-US" dirty="0"/>
            </a:br>
            <a:endParaRPr lang="en-US" noProof="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 noProof="0" smtClean="0"/>
              <a:t>&gt; An eye catcher in the ATC domain &gt; Maik Friedrich &gt; Jul 2020</a:t>
            </a:r>
            <a:endParaRPr lang="en-GB" noProof="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41603" y="1878633"/>
            <a:ext cx="5816801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hteck 7"/>
          <p:cNvSpPr/>
          <p:nvPr/>
        </p:nvSpPr>
        <p:spPr>
          <a:xfrm>
            <a:off x="7369300" y="1269554"/>
            <a:ext cx="35614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Dwell time in percentage for each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AOI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per traffic group. 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3535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Results -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dirty="0" smtClean="0"/>
              <a:t>mount </a:t>
            </a:r>
            <a:r>
              <a:rPr lang="en-US" dirty="0"/>
              <a:t>of fixation and average duration </a:t>
            </a:r>
            <a:r>
              <a:rPr lang="en-US" dirty="0" smtClean="0"/>
              <a:t>against </a:t>
            </a:r>
            <a:r>
              <a:rPr lang="en-US" dirty="0"/>
              <a:t>the ISA </a:t>
            </a:r>
            <a:r>
              <a:rPr lang="en-US" dirty="0" smtClean="0"/>
              <a:t>scale</a:t>
            </a:r>
            <a:endParaRPr lang="en-US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2"/>
          </p:nvPr>
        </p:nvSpPr>
        <p:spPr>
          <a:xfrm>
            <a:off x="486000" y="1591200"/>
            <a:ext cx="3451347" cy="4338000"/>
          </a:xfrm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/>
              <a:t>The </a:t>
            </a:r>
            <a:r>
              <a:rPr lang="en-US" dirty="0"/>
              <a:t>time before a </a:t>
            </a:r>
            <a:r>
              <a:rPr lang="en-US" dirty="0" smtClean="0"/>
              <a:t>valid ISA </a:t>
            </a:r>
            <a:r>
              <a:rPr lang="en-US" dirty="0"/>
              <a:t>answer was </a:t>
            </a:r>
            <a:r>
              <a:rPr lang="en-US" dirty="0" smtClean="0"/>
              <a:t>divided into </a:t>
            </a:r>
            <a:r>
              <a:rPr lang="en-US" dirty="0"/>
              <a:t>5 one-minute </a:t>
            </a:r>
            <a:r>
              <a:rPr lang="en-US" dirty="0" smtClean="0"/>
              <a:t>segments</a:t>
            </a:r>
          </a:p>
          <a:p>
            <a:pPr lvl="1"/>
            <a:r>
              <a:rPr lang="en-US" dirty="0" smtClean="0"/>
              <a:t>for these segments the average number of fixations and average duration were calculated</a:t>
            </a:r>
          </a:p>
          <a:p>
            <a:pPr lvl="1"/>
            <a:endParaRPr lang="en-US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 smtClean="0"/>
              <a:t>The two analyses indicate </a:t>
            </a:r>
            <a:r>
              <a:rPr lang="en-US" dirty="0"/>
              <a:t>that reduced workload leads to a higher number of shorter fixations</a:t>
            </a:r>
            <a:endParaRPr lang="en-US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 noProof="0" smtClean="0"/>
              <a:t>&gt; An eye catcher in the ATC domain &gt; Maik Friedrich &gt; Jul 2020</a:t>
            </a:r>
            <a:endParaRPr lang="en-GB" noProof="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9395" y="1773609"/>
            <a:ext cx="4608512" cy="3111933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739" y="3501802"/>
            <a:ext cx="4775828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442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>
            <p:ph type="body" idx="11"/>
          </p:nvPr>
        </p:nvSpPr>
        <p:spPr>
          <a:xfrm>
            <a:off x="485999" y="1053530"/>
            <a:ext cx="5482800" cy="872470"/>
          </a:xfrm>
        </p:spPr>
        <p:txBody>
          <a:bodyPr/>
          <a:lstStyle/>
          <a:p>
            <a:r>
              <a:rPr lang="en-US" i="1" dirty="0"/>
              <a:t>Amount of Traffic Connected to Subjective Workload</a:t>
            </a:r>
            <a:endParaRPr lang="de-DE" i="1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/>
          </p:nvPr>
        </p:nvSpPr>
        <p:spPr>
          <a:xfrm>
            <a:off x="6224399" y="981522"/>
            <a:ext cx="5482800" cy="944478"/>
          </a:xfrm>
        </p:spPr>
        <p:txBody>
          <a:bodyPr/>
          <a:lstStyle/>
          <a:p>
            <a:r>
              <a:rPr lang="en-US" i="1" dirty="0"/>
              <a:t>Arrangement of Information</a:t>
            </a:r>
            <a:endParaRPr lang="de-DE" i="1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Discussion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results show that the amount of traffic </a:t>
            </a:r>
            <a:r>
              <a:rPr lang="en-US" dirty="0" smtClean="0"/>
              <a:t>increases the </a:t>
            </a:r>
            <a:r>
              <a:rPr lang="en-US" dirty="0"/>
              <a:t>subjective workload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/>
              <a:t>for both </a:t>
            </a:r>
            <a:r>
              <a:rPr lang="en-US" dirty="0"/>
              <a:t>traffic groups and therefore also for both arrangements of </a:t>
            </a:r>
            <a:r>
              <a:rPr lang="en-US" dirty="0" smtClean="0"/>
              <a:t>information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/>
              <a:t>The </a:t>
            </a:r>
            <a:r>
              <a:rPr lang="en-US" dirty="0"/>
              <a:t>participants were more often insufficiently challenged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The distribution of dwell time per AoI </a:t>
            </a:r>
            <a:r>
              <a:rPr lang="en-US" dirty="0" smtClean="0"/>
              <a:t>varies </a:t>
            </a:r>
            <a:r>
              <a:rPr lang="en-US" dirty="0"/>
              <a:t>for each traffic </a:t>
            </a:r>
            <a:r>
              <a:rPr lang="en-US" dirty="0" smtClean="0"/>
              <a:t>group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/>
              <a:t>Traffic </a:t>
            </a:r>
            <a:r>
              <a:rPr lang="en-US" dirty="0"/>
              <a:t>group 20 suggests an equal monitoring of the PV view for each </a:t>
            </a:r>
            <a:r>
              <a:rPr lang="en-US" dirty="0" smtClean="0"/>
              <a:t>airport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Traffic </a:t>
            </a:r>
            <a:r>
              <a:rPr lang="en-US" dirty="0"/>
              <a:t>group 20 had to visually cross </a:t>
            </a:r>
            <a:r>
              <a:rPr lang="en-US" dirty="0" err="1"/>
              <a:t>PV_Second</a:t>
            </a:r>
            <a:r>
              <a:rPr lang="en-US" dirty="0"/>
              <a:t> and </a:t>
            </a:r>
            <a:r>
              <a:rPr lang="en-US" dirty="0" err="1"/>
              <a:t>PV_Third</a:t>
            </a:r>
            <a:r>
              <a:rPr lang="en-US" dirty="0"/>
              <a:t> while switching between </a:t>
            </a:r>
            <a:r>
              <a:rPr lang="en-US" dirty="0" err="1"/>
              <a:t>PV_Main</a:t>
            </a:r>
            <a:r>
              <a:rPr lang="en-US" dirty="0"/>
              <a:t> and </a:t>
            </a:r>
            <a:r>
              <a:rPr lang="en-US" dirty="0" err="1" smtClean="0"/>
              <a:t>FlightStrip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Group </a:t>
            </a:r>
            <a:r>
              <a:rPr lang="en-US" dirty="0"/>
              <a:t>28 could switch between </a:t>
            </a:r>
            <a:r>
              <a:rPr lang="en-US" dirty="0" err="1"/>
              <a:t>PV_Main</a:t>
            </a:r>
            <a:r>
              <a:rPr lang="en-US" dirty="0"/>
              <a:t> and </a:t>
            </a:r>
            <a:r>
              <a:rPr lang="en-US" dirty="0" err="1"/>
              <a:t>FlightStrip</a:t>
            </a:r>
            <a:r>
              <a:rPr lang="en-US" dirty="0"/>
              <a:t> without crossing any other PV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US" noProof="0" smtClean="0"/>
              <a:t>&gt; An eye catcher in the ATC domain &gt; Maik Friedrich &gt; Jul 2020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382492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en-US" dirty="0"/>
              <a:t>Subjective Rating in Connection to Eye-tracking Metric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Results corresponded </a:t>
            </a:r>
            <a:r>
              <a:rPr lang="en-US" dirty="0"/>
              <a:t>with the arrangement of information, because the participants in traffic group 28 pay more attention to the </a:t>
            </a:r>
            <a:r>
              <a:rPr lang="en-US" dirty="0" err="1"/>
              <a:t>PV_Main</a:t>
            </a:r>
            <a:r>
              <a:rPr lang="en-US" dirty="0"/>
              <a:t>.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For both groups, at low </a:t>
            </a:r>
            <a:r>
              <a:rPr lang="en-US" dirty="0"/>
              <a:t>subjective workload </a:t>
            </a:r>
            <a:r>
              <a:rPr lang="en-US" dirty="0" smtClean="0"/>
              <a:t>the number </a:t>
            </a:r>
            <a:r>
              <a:rPr lang="en-US" dirty="0"/>
              <a:t>of fixations and the duration of fixation indicate that they monitor less AoIs for a longer </a:t>
            </a:r>
            <a:r>
              <a:rPr lang="en-US" dirty="0" smtClean="0"/>
              <a:t>period</a:t>
            </a:r>
          </a:p>
          <a:p>
            <a:endParaRPr lang="en-US" dirty="0"/>
          </a:p>
          <a:p>
            <a:r>
              <a:rPr lang="en-US" dirty="0"/>
              <a:t>The effect is reduced when workload increases to a medium level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US" noProof="0" smtClean="0"/>
              <a:t>&gt; An eye catcher in the ATC domain &gt; Maik Friedrich &gt; Jul 2020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797827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Lup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25" y="1863724"/>
            <a:ext cx="3725862" cy="3725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42800" lvl="3" indent="0">
              <a:buNone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	Summary </a:t>
            </a:r>
          </a:p>
          <a:p>
            <a:pPr marL="1342800" lvl="3" indent="0">
              <a:buNone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	     and</a:t>
            </a:r>
          </a:p>
          <a:p>
            <a:pPr marL="1342800" lvl="3" indent="0">
              <a:buNone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	Outlook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 noProof="0" smtClean="0"/>
              <a:t>&gt; An eye catcher in the ATC domain &gt; Maik Friedrich &gt; Jul 2020</a:t>
            </a:r>
            <a:endParaRPr lang="en-GB" noProof="0" dirty="0"/>
          </a:p>
        </p:txBody>
      </p:sp>
      <p:sp>
        <p:nvSpPr>
          <p:cNvPr id="2" name="Textplatzhalter 1"/>
          <p:cNvSpPr>
            <a:spLocks noGrp="1"/>
          </p:cNvSpPr>
          <p:nvPr>
            <p:ph type="body" sz="quarter" idx="16"/>
          </p:nvPr>
        </p:nvSpPr>
        <p:spPr>
          <a:xfrm>
            <a:off x="4369395" y="1591200"/>
            <a:ext cx="7337805" cy="4338000"/>
          </a:xfrm>
        </p:spPr>
        <p:txBody>
          <a:bodyPr/>
          <a:lstStyle/>
          <a:p>
            <a:r>
              <a:rPr lang="en-US" dirty="0" smtClean="0"/>
              <a:t>This </a:t>
            </a:r>
            <a:r>
              <a:rPr lang="en-US" dirty="0"/>
              <a:t>explorative study aimed at the evaluation of three RQ in relation to the MRTO </a:t>
            </a:r>
            <a:r>
              <a:rPr lang="en-US" dirty="0" smtClean="0"/>
              <a:t>workplace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/>
              <a:t>Scan paths with the less important AoIs in between seems more promising with this study</a:t>
            </a:r>
          </a:p>
          <a:p>
            <a:endParaRPr lang="en-US" dirty="0" smtClean="0"/>
          </a:p>
          <a:p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successful application of eye metrics depends on the scan path and on the arrangement of information, but seems predictable for a fixed set-up</a:t>
            </a:r>
            <a:endParaRPr lang="en-US" dirty="0" smtClean="0"/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/>
              <a:t>Future work should concentrate </a:t>
            </a:r>
            <a:r>
              <a:rPr lang="en-US" dirty="0"/>
              <a:t>on an experimental design that allows for inferential static analysis of the single factors that are described in this paper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7009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9590" y="1989300"/>
            <a:ext cx="10898838" cy="1152461"/>
          </a:xfrm>
        </p:spPr>
        <p:txBody>
          <a:bodyPr/>
          <a:lstStyle/>
          <a:p>
            <a:pPr algn="ctr"/>
            <a:r>
              <a:rPr lang="en-US" sz="7900" noProof="0" dirty="0"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smtClean="0"/>
              <a:t>&gt; An eye catcher in the ATC domain &gt; Maik Friedrich &gt; Jul 2020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197128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</a:t>
            </a:r>
            <a:r>
              <a:rPr lang="en-US" dirty="0" smtClean="0"/>
              <a:t>– Transition frequency</a:t>
            </a:r>
            <a:br>
              <a:rPr lang="en-US" dirty="0" smtClean="0"/>
            </a:br>
            <a:r>
              <a:rPr lang="en-US" dirty="0" smtClean="0"/>
              <a:t>The </a:t>
            </a:r>
            <a:r>
              <a:rPr lang="en-US" dirty="0"/>
              <a:t>amount of </a:t>
            </a:r>
            <a:r>
              <a:rPr lang="en-US" dirty="0" smtClean="0"/>
              <a:t>transition </a:t>
            </a:r>
            <a:r>
              <a:rPr lang="en-US" dirty="0"/>
              <a:t>and average duration against the ISA scale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The </a:t>
            </a:r>
            <a:r>
              <a:rPr lang="en-US" dirty="0"/>
              <a:t>task of MRTO is strongly connected to the order in which the ATCO gathers information from the workplace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number </a:t>
            </a:r>
            <a:r>
              <a:rPr lang="en-US" dirty="0"/>
              <a:t>of transitions between AoIs and the average transition duration was selected as possible metric for the following </a:t>
            </a:r>
            <a:r>
              <a:rPr lang="en-US" dirty="0" smtClean="0"/>
              <a:t>analysis</a:t>
            </a:r>
          </a:p>
          <a:p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 noProof="0" smtClean="0"/>
              <a:t>&gt; An eye catcher in the ATC domain &gt; Maik Friedrich &gt; Jul 2020</a:t>
            </a:r>
            <a:endParaRPr lang="en-GB" noProof="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992" y="2133650"/>
            <a:ext cx="5761267" cy="4176464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6817667" y="1485578"/>
            <a:ext cx="47085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Average transition duration of fixations per ISA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values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3544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Multiple Remote Tower </a:t>
            </a:r>
            <a:r>
              <a:rPr lang="en-US" noProof="0" dirty="0" smtClean="0">
                <a:latin typeface="Arial" panose="020B0604020202020204" pitchFamily="34" charset="0"/>
                <a:cs typeface="Arial" panose="020B0604020202020204" pitchFamily="34" charset="0"/>
              </a:rPr>
              <a:t>Module </a:t>
            </a:r>
            <a:r>
              <a:rPr lang="en-US" dirty="0"/>
              <a:t>(</a:t>
            </a:r>
            <a:r>
              <a:rPr lang="en-US" dirty="0" smtClean="0"/>
              <a:t>MRTM)</a:t>
            </a:r>
            <a:endParaRPr lang="en-US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2"/>
          </p:nvPr>
        </p:nvSpPr>
        <p:spPr>
          <a:xfrm>
            <a:off x="552971" y="1669470"/>
            <a:ext cx="4932548" cy="426058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noProof="0" dirty="0" smtClean="0">
                <a:latin typeface="Arial" panose="020B0604020202020204" pitchFamily="34" charset="0"/>
                <a:cs typeface="Arial" panose="020B0604020202020204" pitchFamily="34" charset="0"/>
              </a:rPr>
              <a:t>Remote Tower for several airports</a:t>
            </a:r>
            <a:endParaRPr lang="en-US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noProof="0" dirty="0" smtClean="0">
                <a:latin typeface="Arial" panose="020B0604020202020204" pitchFamily="34" charset="0"/>
                <a:cs typeface="Arial" panose="020B0604020202020204" pitchFamily="34" charset="0"/>
              </a:rPr>
              <a:t>Air Traffic Service provided </a:t>
            </a: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noProof="0" dirty="0" smtClean="0">
                <a:latin typeface="Arial" panose="020B0604020202020204" pitchFamily="34" charset="0"/>
                <a:cs typeface="Arial" panose="020B0604020202020204" pitchFamily="34" charset="0"/>
              </a:rPr>
              <a:t>a medium sized airport (Vilnius / main airport ) and two small</a:t>
            </a:r>
            <a:r>
              <a:rPr lang="en-US" dirty="0" smtClean="0"/>
              <a:t> airports</a:t>
            </a:r>
            <a:r>
              <a:rPr lang="en-US" noProof="0" dirty="0" smtClean="0">
                <a:latin typeface="Arial" panose="020B0604020202020204" pitchFamily="34" charset="0"/>
                <a:cs typeface="Arial" panose="020B0604020202020204" pitchFamily="34" charset="0"/>
              </a:rPr>
              <a:t> (Kaunas and </a:t>
            </a:r>
            <a:r>
              <a:rPr lang="en-US" noProof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Palanga</a:t>
            </a:r>
            <a:r>
              <a:rPr lang="en-US" noProof="0" dirty="0" smtClean="0">
                <a:latin typeface="Arial" panose="020B0604020202020204" pitchFamily="34" charset="0"/>
                <a:cs typeface="Arial" panose="020B0604020202020204" pitchFamily="34" charset="0"/>
              </a:rPr>
              <a:t>/ second and third)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To makes </a:t>
            </a:r>
            <a:r>
              <a:rPr lang="en-US" dirty="0" smtClean="0"/>
              <a:t>smaller airports with low traffic rates more cost efficient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Equally </a:t>
            </a:r>
            <a:r>
              <a:rPr lang="en-US" dirty="0"/>
              <a:t>distributed and constant activity </a:t>
            </a:r>
            <a:r>
              <a:rPr lang="en-US" dirty="0" smtClean="0"/>
              <a:t>for </a:t>
            </a:r>
            <a:r>
              <a:rPr lang="en-US" dirty="0"/>
              <a:t>Air Traffic Control Officers (</a:t>
            </a:r>
            <a:r>
              <a:rPr lang="en-US" dirty="0" smtClean="0"/>
              <a:t>ATCO)</a:t>
            </a:r>
          </a:p>
          <a:p>
            <a:pPr>
              <a:lnSpc>
                <a:spcPct val="150000"/>
              </a:lnSpc>
            </a:pPr>
            <a:r>
              <a:rPr lang="en-US" noProof="0" dirty="0" smtClean="0">
                <a:latin typeface="Arial" panose="020B0604020202020204" pitchFamily="34" charset="0"/>
                <a:cs typeface="Arial" panose="020B0604020202020204" pitchFamily="34" charset="0"/>
              </a:rPr>
              <a:t>Three panoramic views (PV) at the same time</a:t>
            </a:r>
            <a:endParaRPr lang="en-US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smtClean="0"/>
              <a:t>&gt; An eye catcher in the ATC domain &gt; Maik Friedrich &gt; Jul 2020</a:t>
            </a:r>
            <a:endParaRPr lang="en-GB" noProof="0" dirty="0"/>
          </a:p>
        </p:txBody>
      </p:sp>
      <p:sp>
        <p:nvSpPr>
          <p:cNvPr id="13" name="Titel 7"/>
          <p:cNvSpPr txBox="1">
            <a:spLocks/>
          </p:cNvSpPr>
          <p:nvPr/>
        </p:nvSpPr>
        <p:spPr bwMode="auto">
          <a:xfrm>
            <a:off x="5881563" y="2532559"/>
            <a:ext cx="1752488" cy="36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686868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GB" sz="1800" dirty="0" smtClean="0"/>
              <a:t>Main airport</a:t>
            </a:r>
            <a:endParaRPr lang="en-GB" sz="1800" dirty="0"/>
          </a:p>
        </p:txBody>
      </p:sp>
      <p:sp>
        <p:nvSpPr>
          <p:cNvPr id="14" name="Titel 7"/>
          <p:cNvSpPr txBox="1">
            <a:spLocks/>
          </p:cNvSpPr>
          <p:nvPr/>
        </p:nvSpPr>
        <p:spPr bwMode="auto">
          <a:xfrm>
            <a:off x="6529635" y="4854429"/>
            <a:ext cx="1752488" cy="36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686868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GB" sz="1800" dirty="0" smtClean="0"/>
              <a:t>Second airport</a:t>
            </a:r>
            <a:endParaRPr lang="en-GB" sz="1800" dirty="0"/>
          </a:p>
        </p:txBody>
      </p:sp>
      <p:sp>
        <p:nvSpPr>
          <p:cNvPr id="15" name="Titel 7"/>
          <p:cNvSpPr txBox="1">
            <a:spLocks/>
          </p:cNvSpPr>
          <p:nvPr/>
        </p:nvSpPr>
        <p:spPr bwMode="auto">
          <a:xfrm>
            <a:off x="8461703" y="5354893"/>
            <a:ext cx="1752488" cy="36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686868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GB" sz="1800" dirty="0" smtClean="0"/>
              <a:t>Third airport</a:t>
            </a:r>
            <a:endParaRPr lang="en-GB" sz="1800" dirty="0"/>
          </a:p>
        </p:txBody>
      </p:sp>
      <p:pic>
        <p:nvPicPr>
          <p:cNvPr id="16" name="Picture 4" descr="Bildergebnis für airport icon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1843" y="4483029"/>
            <a:ext cx="885356" cy="885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56"/>
          <p:cNvGrpSpPr/>
          <p:nvPr/>
        </p:nvGrpSpPr>
        <p:grpSpPr>
          <a:xfrm>
            <a:off x="9769995" y="1197546"/>
            <a:ext cx="1476750" cy="1276331"/>
            <a:chOff x="7601236" y="3842854"/>
            <a:chExt cx="1529206" cy="883084"/>
          </a:xfrm>
        </p:grpSpPr>
        <p:pic>
          <p:nvPicPr>
            <p:cNvPr id="19" name="Picture 24" descr="Freigestellt_1"/>
            <p:cNvPicPr>
              <a:picLocks noChangeAspect="1" noChangeArrowheads="1"/>
            </p:cNvPicPr>
            <p:nvPr/>
          </p:nvPicPr>
          <p:blipFill rotWithShape="1"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609755" y="3842854"/>
              <a:ext cx="1520687" cy="5950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24" descr="Freigestellt_1"/>
            <p:cNvPicPr>
              <a:picLocks noChangeAspect="1" noChangeArrowheads="1"/>
            </p:cNvPicPr>
            <p:nvPr/>
          </p:nvPicPr>
          <p:blipFill rotWithShape="1"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601236" y="4130886"/>
              <a:ext cx="1520687" cy="5950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1" name="Picture 24" descr="Freigestellt_1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81963" y="1990263"/>
            <a:ext cx="2525998" cy="1809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Gerade Verbindung 2"/>
          <p:cNvCxnSpPr>
            <a:stCxn id="13" idx="2"/>
            <a:endCxn id="21" idx="1"/>
          </p:cNvCxnSpPr>
          <p:nvPr/>
        </p:nvCxnSpPr>
        <p:spPr>
          <a:xfrm flipV="1">
            <a:off x="6757807" y="2895014"/>
            <a:ext cx="2724156" cy="6545"/>
          </a:xfrm>
          <a:prstGeom prst="line">
            <a:avLst/>
          </a:prstGeom>
          <a:ln w="25400"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24"/>
          <p:cNvCxnSpPr/>
          <p:nvPr/>
        </p:nvCxnSpPr>
        <p:spPr>
          <a:xfrm flipV="1">
            <a:off x="7450850" y="3429794"/>
            <a:ext cx="2061164" cy="1424635"/>
          </a:xfrm>
          <a:prstGeom prst="line">
            <a:avLst/>
          </a:prstGeom>
          <a:ln w="25400"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27"/>
          <p:cNvCxnSpPr/>
          <p:nvPr/>
        </p:nvCxnSpPr>
        <p:spPr>
          <a:xfrm flipV="1">
            <a:off x="9337947" y="3604096"/>
            <a:ext cx="665150" cy="1678873"/>
          </a:xfrm>
          <a:prstGeom prst="line">
            <a:avLst/>
          </a:prstGeom>
          <a:ln w="25400"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4" descr="Bildergebnis für airport icon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2771" y="3969073"/>
            <a:ext cx="885356" cy="885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Bildergebnis für airport icon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283" y="1735596"/>
            <a:ext cx="885356" cy="885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9" descr="Klicken Sie, um das ursprüngliche Bild anzuzeigen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22538" y="917881"/>
            <a:ext cx="1446388" cy="1419363"/>
          </a:xfrm>
          <a:prstGeom prst="rect">
            <a:avLst/>
          </a:prstGeom>
          <a:noFill/>
          <a:ln w="12700">
            <a:solidFill>
              <a:srgbClr val="FF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4317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Motivation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sz="2400" noProof="0" dirty="0" smtClean="0">
                <a:latin typeface="Arial" panose="020B0604020202020204" pitchFamily="34" charset="0"/>
                <a:cs typeface="Arial" panose="020B0604020202020204" pitchFamily="34" charset="0"/>
              </a:rPr>
              <a:t>Is the </a:t>
            </a:r>
            <a:r>
              <a:rPr lang="en-US" sz="2400" dirty="0" smtClean="0"/>
              <a:t>distribution </a:t>
            </a:r>
            <a:r>
              <a:rPr lang="en-US" sz="2400" dirty="0"/>
              <a:t>of eye </a:t>
            </a:r>
            <a:r>
              <a:rPr lang="en-US" sz="2400" dirty="0" smtClean="0"/>
              <a:t>movements influenced by the workload of </a:t>
            </a:r>
            <a:r>
              <a:rPr lang="en-US" sz="2400" dirty="0"/>
              <a:t>Multiple Remote Tower </a:t>
            </a:r>
            <a:r>
              <a:rPr lang="en-US" sz="2400" dirty="0" smtClean="0"/>
              <a:t>Operations?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noProof="0" smtClean="0"/>
              <a:t>&gt; An eye catcher in the ATC domain &gt; Maik Friedrich &gt; Jul 2020</a:t>
            </a:r>
            <a:endParaRPr lang="en-GB" noProof="0" dirty="0"/>
          </a:p>
        </p:txBody>
      </p:sp>
      <p:pic>
        <p:nvPicPr>
          <p:cNvPr id="6" name="Picture 2" descr="Ähnliches Foto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0701" y="3820878"/>
            <a:ext cx="1761336" cy="1706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Ähnliches Fot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091" y="3964158"/>
            <a:ext cx="1419733" cy="1419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Ähnliches Fot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9915" y="3908332"/>
            <a:ext cx="1531386" cy="1531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0077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408955" y="621482"/>
            <a:ext cx="3240360" cy="2520280"/>
          </a:xfrm>
        </p:spPr>
        <p:txBody>
          <a:bodyPr/>
          <a:lstStyle/>
          <a:p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Key Parameters </a:t>
            </a:r>
            <a:r>
              <a:rPr lang="en-US" noProof="0" dirty="0" smtClean="0">
                <a:latin typeface="Arial" panose="020B0604020202020204" pitchFamily="34" charset="0"/>
                <a:cs typeface="Arial" panose="020B0604020202020204" pitchFamily="34" charset="0"/>
              </a:rPr>
              <a:t>that </a:t>
            </a: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influence </a:t>
            </a:r>
            <a:r>
              <a:rPr lang="en-US" noProof="0" dirty="0" smtClean="0">
                <a:latin typeface="Arial" panose="020B0604020202020204" pitchFamily="34" charset="0"/>
                <a:cs typeface="Arial" panose="020B0604020202020204" pitchFamily="34" charset="0"/>
              </a:rPr>
              <a:t>Air Traffic Control (ATC) in normal conditions for Multiple Remote Tower Operations</a:t>
            </a:r>
            <a:endParaRPr lang="en-US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3"/>
          </p:nvPr>
        </p:nvSpPr>
        <p:spPr>
          <a:xfrm>
            <a:off x="1633091" y="117426"/>
            <a:ext cx="10177200" cy="144000"/>
          </a:xfrm>
        </p:spPr>
        <p:txBody>
          <a:bodyPr/>
          <a:lstStyle/>
          <a:p>
            <a:r>
              <a:rPr lang="en-US" noProof="0" smtClean="0"/>
              <a:t>&gt; An eye catcher in the ATC domain &gt; Maik Friedrich &gt; Jul 2020</a:t>
            </a:r>
            <a:endParaRPr lang="en-GB" noProof="0" dirty="0"/>
          </a:p>
        </p:txBody>
      </p:sp>
      <p:graphicFrame>
        <p:nvGraphicFramePr>
          <p:cNvPr id="2" name="Diagramm 1"/>
          <p:cNvGraphicFramePr/>
          <p:nvPr>
            <p:extLst>
              <p:ext uri="{D42A27DB-BD31-4B8C-83A1-F6EECF244321}">
                <p14:modId xmlns:p14="http://schemas.microsoft.com/office/powerpoint/2010/main" val="748947967"/>
              </p:ext>
            </p:extLst>
          </p:nvPr>
        </p:nvGraphicFramePr>
        <p:xfrm>
          <a:off x="2713211" y="261442"/>
          <a:ext cx="8952084" cy="6003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00548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BFF4E4A-A4AF-4317-BDE9-F4F540599C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1BFF4E4A-A4AF-4317-BDE9-F4F540599C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8DF161F-B98F-435D-A5C0-A3522A05D6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dgm id="{28DF161F-B98F-435D-A5C0-A3522A05D6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6F53039-1C59-462A-A0D5-427C7C6DB0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86F53039-1C59-462A-A0D5-427C7C6DB0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D12A04A-41B7-4269-98ED-5D76EE309C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graphicEl>
                                              <a:dgm id="{9D12A04A-41B7-4269-98ED-5D76EE309C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35F4C7E-F767-4968-B523-B5897016DE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435F4C7E-F767-4968-B523-B5897016DE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D5C729C-AD39-4908-BFB8-EC14578EF4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DD5C729C-AD39-4908-BFB8-EC14578EF4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0BB51D7-57BF-4B9A-A2E1-3E3AF12951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graphicEl>
                                              <a:dgm id="{10BB51D7-57BF-4B9A-A2E1-3E3AF12951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35F6311-4D3E-4F22-8D0A-8E486F509B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graphicEl>
                                              <a:dgm id="{735F6311-4D3E-4F22-8D0A-8E486F509B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67B5DD3-985F-4AFC-9EE6-89C79F144A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graphicEl>
                                              <a:dgm id="{C67B5DD3-985F-4AFC-9EE6-89C79F144A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CEE8A43-2DEF-4D5E-8662-EFD42A5C56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graphicEl>
                                              <a:dgm id="{8CEE8A43-2DEF-4D5E-8662-EFD42A5C56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422FC68-4E40-493D-9355-E7005A75DD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graphicEl>
                                              <a:dgm id="{E422FC68-4E40-493D-9355-E7005A75DD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DB0F456-65A1-46BA-ADD1-BE732A2BF4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dgm id="{0DB0F456-65A1-46BA-ADD1-BE732A2BF4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EB250C8-14CE-45AB-840B-82C72E3BB3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>
                                            <p:graphicEl>
                                              <a:dgm id="{5EB250C8-14CE-45AB-840B-82C72E3BB3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B40FED5-618F-4377-98A4-750274AF39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">
                                            <p:graphicEl>
                                              <a:dgm id="{CB40FED5-618F-4377-98A4-750274AF39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CA34ECD-E24B-406C-81F3-3FC6BFB0A8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">
                                            <p:graphicEl>
                                              <a:dgm id="{BCA34ECD-E24B-406C-81F3-3FC6BFB0A8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8E16338-693E-450D-94F0-4352C3038C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">
                                            <p:graphicEl>
                                              <a:dgm id="{78E16338-693E-450D-94F0-4352C3038C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Research Questions in </a:t>
            </a:r>
            <a:r>
              <a:rPr lang="en-US" dirty="0"/>
              <a:t>relation to mental workload during working at a Multiple Remote Tower Module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486000" y="1591200"/>
            <a:ext cx="11156203" cy="4338000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sz="2400" dirty="0"/>
              <a:t>RQ1: Is the amount of traffic connected to the subjective mental workload</a:t>
            </a:r>
            <a:r>
              <a:rPr lang="en-US" sz="2400" dirty="0" smtClean="0"/>
              <a:t>?</a:t>
            </a:r>
          </a:p>
          <a:p>
            <a:pPr marL="446400" lvl="1" indent="0">
              <a:buNone/>
            </a:pPr>
            <a:r>
              <a:rPr lang="en-US" sz="2400" dirty="0" smtClean="0"/>
              <a:t>We hypothesize that more </a:t>
            </a:r>
            <a:r>
              <a:rPr lang="en-US" sz="2400" dirty="0"/>
              <a:t>traffic leads to an increase in subjective </a:t>
            </a:r>
            <a:r>
              <a:rPr lang="en-US" sz="2400" dirty="0" smtClean="0"/>
              <a:t>workload.</a:t>
            </a:r>
          </a:p>
          <a:p>
            <a:pPr marL="342900" indent="-342900">
              <a:buFont typeface="+mj-lt"/>
              <a:buAutoNum type="arabicPeriod"/>
            </a:pPr>
            <a:endParaRPr lang="en-US" sz="24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RQ2</a:t>
            </a:r>
            <a:r>
              <a:rPr lang="en-US" sz="2400" dirty="0"/>
              <a:t>: How does the arrangement of information influence the dwell time on the different Areas of Interest (AoI</a:t>
            </a:r>
            <a:r>
              <a:rPr lang="en-US" sz="2400" dirty="0" smtClean="0"/>
              <a:t>)?</a:t>
            </a:r>
          </a:p>
          <a:p>
            <a:pPr marL="446400" lvl="1" indent="0">
              <a:buNone/>
            </a:pPr>
            <a:r>
              <a:rPr lang="en-US" sz="2400" dirty="0" smtClean="0"/>
              <a:t>We hypothesize that the </a:t>
            </a:r>
            <a:r>
              <a:rPr lang="en-US" sz="2400" dirty="0"/>
              <a:t>i</a:t>
            </a:r>
            <a:r>
              <a:rPr lang="en-US" sz="2400" dirty="0" smtClean="0"/>
              <a:t>nformation </a:t>
            </a:r>
            <a:r>
              <a:rPr lang="en-US" sz="2400" dirty="0"/>
              <a:t>gathering process is </a:t>
            </a:r>
            <a:r>
              <a:rPr lang="en-US" sz="2400" dirty="0" smtClean="0"/>
              <a:t>changed, especially </a:t>
            </a:r>
            <a:r>
              <a:rPr lang="en-US" sz="2400" dirty="0"/>
              <a:t>the distribution of dwell time onto the </a:t>
            </a:r>
            <a:r>
              <a:rPr lang="en-US" sz="2400" dirty="0" smtClean="0"/>
              <a:t>MRTM.</a:t>
            </a:r>
          </a:p>
          <a:p>
            <a:pPr marL="446400" lvl="1" indent="0">
              <a:buNone/>
            </a:pPr>
            <a:endParaRPr lang="en-US" sz="24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RQ3</a:t>
            </a:r>
            <a:r>
              <a:rPr lang="en-US" sz="2400" dirty="0"/>
              <a:t>: Is the subjective rating of mental workload correlated with the selected eye-tracking metrics</a:t>
            </a:r>
            <a:r>
              <a:rPr lang="en-US" sz="2400" dirty="0" smtClean="0"/>
              <a:t>?</a:t>
            </a:r>
          </a:p>
          <a:p>
            <a:pPr marL="446400" lvl="1" indent="0">
              <a:buNone/>
            </a:pPr>
            <a:r>
              <a:rPr lang="en-US" sz="2400" dirty="0" smtClean="0"/>
              <a:t>We assume that the </a:t>
            </a:r>
            <a:r>
              <a:rPr lang="en-US" sz="2400" dirty="0"/>
              <a:t>selected metric will show a connection to the subjective </a:t>
            </a:r>
            <a:r>
              <a:rPr lang="en-US" sz="2400" dirty="0" smtClean="0"/>
              <a:t>measurement.</a:t>
            </a:r>
            <a:endParaRPr lang="en-US" sz="2400" noProof="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noProof="0" smtClean="0"/>
              <a:t>&gt; An eye catcher in the ATC domain &gt; Maik Friedrich &gt; Jul 2020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68465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>
                <a:latin typeface="Arial" panose="020B0604020202020204" pitchFamily="34" charset="0"/>
                <a:cs typeface="Arial" panose="020B0604020202020204" pitchFamily="34" charset="0"/>
              </a:rPr>
              <a:t>Participants (2 Groups)</a:t>
            </a:r>
            <a:endParaRPr lang="en-US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/>
          </p:nvPr>
        </p:nvSpPr>
        <p:spPr>
          <a:xfrm>
            <a:off x="485999" y="1591200"/>
            <a:ext cx="6187652" cy="4338000"/>
          </a:xfrm>
        </p:spPr>
        <p:txBody>
          <a:bodyPr/>
          <a:lstStyle/>
          <a:p>
            <a:r>
              <a:rPr lang="en-US" dirty="0" smtClean="0"/>
              <a:t>First Group</a:t>
            </a:r>
          </a:p>
          <a:p>
            <a:pPr lvl="1"/>
            <a:r>
              <a:rPr lang="en-US" dirty="0"/>
              <a:t>6 </a:t>
            </a:r>
            <a:r>
              <a:rPr lang="en-US" dirty="0" smtClean="0"/>
              <a:t>Hungarian ATCOs (2 female, 4male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Age between </a:t>
            </a:r>
            <a:r>
              <a:rPr lang="en-US" dirty="0" smtClean="0"/>
              <a:t>29 </a:t>
            </a:r>
            <a:r>
              <a:rPr lang="en-US" dirty="0"/>
              <a:t>and </a:t>
            </a:r>
            <a:r>
              <a:rPr lang="en-US" dirty="0" smtClean="0"/>
              <a:t>59 </a:t>
            </a:r>
            <a:r>
              <a:rPr lang="en-US" dirty="0"/>
              <a:t>years (</a:t>
            </a:r>
            <a:r>
              <a:rPr lang="en-US" i="1" dirty="0"/>
              <a:t>M </a:t>
            </a:r>
            <a:r>
              <a:rPr lang="en-US" dirty="0"/>
              <a:t>= </a:t>
            </a:r>
            <a:r>
              <a:rPr lang="en-US" dirty="0" smtClean="0"/>
              <a:t>42.6; </a:t>
            </a:r>
            <a:r>
              <a:rPr lang="en-US" i="1" dirty="0"/>
              <a:t>SD </a:t>
            </a:r>
            <a:r>
              <a:rPr lang="en-US" dirty="0"/>
              <a:t>= </a:t>
            </a:r>
            <a:r>
              <a:rPr lang="en-US" dirty="0" smtClean="0"/>
              <a:t>9.5) </a:t>
            </a:r>
            <a:endParaRPr lang="en-US" dirty="0"/>
          </a:p>
          <a:p>
            <a:pPr lvl="1"/>
            <a:r>
              <a:rPr lang="en-US" dirty="0"/>
              <a:t>Work experience </a:t>
            </a:r>
            <a:r>
              <a:rPr lang="en-US" dirty="0" smtClean="0"/>
              <a:t>average 17.7 </a:t>
            </a:r>
            <a:r>
              <a:rPr lang="en-US" dirty="0"/>
              <a:t>years (SD </a:t>
            </a:r>
            <a:r>
              <a:rPr lang="en-US" dirty="0" smtClean="0"/>
              <a:t>= 9.6; 	MIN </a:t>
            </a:r>
            <a:r>
              <a:rPr lang="en-US" dirty="0"/>
              <a:t>= </a:t>
            </a:r>
            <a:r>
              <a:rPr lang="en-US" dirty="0" smtClean="0"/>
              <a:t>7; </a:t>
            </a:r>
            <a:r>
              <a:rPr lang="en-US" dirty="0"/>
              <a:t>MAX = </a:t>
            </a:r>
            <a:r>
              <a:rPr lang="en-US" dirty="0" smtClean="0"/>
              <a:t>36)</a:t>
            </a:r>
            <a:endParaRPr lang="en-US" dirty="0"/>
          </a:p>
          <a:p>
            <a:pPr lvl="1"/>
            <a:r>
              <a:rPr lang="en-US" dirty="0"/>
              <a:t>March </a:t>
            </a:r>
            <a:r>
              <a:rPr lang="en-US" dirty="0" smtClean="0"/>
              <a:t>12th to November 22th</a:t>
            </a:r>
            <a:r>
              <a:rPr lang="en-US" dirty="0"/>
              <a:t>, 2018</a:t>
            </a:r>
          </a:p>
          <a:p>
            <a:endParaRPr lang="en-US" noProof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noProof="0" dirty="0" smtClean="0">
                <a:latin typeface="Arial" panose="020B0604020202020204" pitchFamily="34" charset="0"/>
                <a:cs typeface="Arial" panose="020B0604020202020204" pitchFamily="34" charset="0"/>
              </a:rPr>
              <a:t>Second Group</a:t>
            </a:r>
          </a:p>
          <a:p>
            <a:pPr lvl="1"/>
            <a:r>
              <a:rPr lang="en-US" noProof="0" dirty="0" smtClean="0"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Lithuanian </a:t>
            </a:r>
            <a:r>
              <a:rPr lang="en-US" noProof="0" dirty="0" smtClean="0">
                <a:latin typeface="Arial" panose="020B0604020202020204" pitchFamily="34" charset="0"/>
                <a:cs typeface="Arial" panose="020B0604020202020204" pitchFamily="34" charset="0"/>
              </a:rPr>
              <a:t>ATCOs (all </a:t>
            </a: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male</a:t>
            </a:r>
            <a:r>
              <a:rPr lang="en-US" noProof="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Age between 25 and 36 years (</a:t>
            </a:r>
            <a:r>
              <a:rPr lang="en-US" i="1" noProof="0" dirty="0">
                <a:latin typeface="Arial" panose="020B0604020202020204" pitchFamily="34" charset="0"/>
                <a:cs typeface="Arial" panose="020B0604020202020204" pitchFamily="34" charset="0"/>
              </a:rPr>
              <a:t>M </a:t>
            </a: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noProof="0" dirty="0" smtClean="0">
                <a:latin typeface="Arial" panose="020B0604020202020204" pitchFamily="34" charset="0"/>
                <a:cs typeface="Arial" panose="020B0604020202020204" pitchFamily="34" charset="0"/>
              </a:rPr>
              <a:t>29.3; </a:t>
            </a:r>
            <a:r>
              <a:rPr lang="en-US" i="1" noProof="0" dirty="0">
                <a:latin typeface="Arial" panose="020B0604020202020204" pitchFamily="34" charset="0"/>
                <a:cs typeface="Arial" panose="020B0604020202020204" pitchFamily="34" charset="0"/>
              </a:rPr>
              <a:t>SD </a:t>
            </a: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noProof="0" dirty="0" smtClean="0">
                <a:latin typeface="Arial" panose="020B0604020202020204" pitchFamily="34" charset="0"/>
                <a:cs typeface="Arial" panose="020B0604020202020204" pitchFamily="34" charset="0"/>
              </a:rPr>
              <a:t>3.7) </a:t>
            </a:r>
          </a:p>
          <a:p>
            <a:pPr lvl="1"/>
            <a:r>
              <a:rPr lang="en-US" noProof="0" dirty="0" smtClean="0">
                <a:latin typeface="Arial" panose="020B0604020202020204" pitchFamily="34" charset="0"/>
                <a:cs typeface="Arial" panose="020B0604020202020204" pitchFamily="34" charset="0"/>
              </a:rPr>
              <a:t>Work </a:t>
            </a: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experience </a:t>
            </a:r>
            <a:r>
              <a:rPr lang="en-US" noProof="0" dirty="0" smtClean="0">
                <a:latin typeface="Arial" panose="020B0604020202020204" pitchFamily="34" charset="0"/>
                <a:cs typeface="Arial" panose="020B0604020202020204" pitchFamily="34" charset="0"/>
              </a:rPr>
              <a:t>average 3.7 </a:t>
            </a: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years (SD = </a:t>
            </a:r>
            <a:r>
              <a:rPr lang="en-US" noProof="0" dirty="0" smtClean="0">
                <a:latin typeface="Arial" panose="020B0604020202020204" pitchFamily="34" charset="0"/>
                <a:cs typeface="Arial" panose="020B0604020202020204" pitchFamily="34" charset="0"/>
              </a:rPr>
              <a:t>2.4; 		MIN </a:t>
            </a: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= 1; MAX = 8</a:t>
            </a:r>
            <a:r>
              <a:rPr lang="en-US" noProof="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noProof="0" dirty="0" smtClean="0">
                <a:latin typeface="Arial" panose="020B0604020202020204" pitchFamily="34" charset="0"/>
                <a:cs typeface="Arial" panose="020B0604020202020204" pitchFamily="34" charset="0"/>
              </a:rPr>
              <a:t>March </a:t>
            </a: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19th to March 27th, 2018</a:t>
            </a:r>
          </a:p>
          <a:p>
            <a:endParaRPr lang="en-US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 noProof="0" smtClean="0"/>
              <a:t>&gt; An eye catcher in the ATC domain &gt; Maik Friedrich &gt; Jul 2020</a:t>
            </a:r>
            <a:endParaRPr lang="en-GB" noProof="0" dirty="0"/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23"/>
          <a:stretch/>
        </p:blipFill>
        <p:spPr>
          <a:xfrm>
            <a:off x="6745659" y="1989634"/>
            <a:ext cx="5367052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580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MRTO test environment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noProof="0" dirty="0" err="1">
                <a:latin typeface="Arial" panose="020B0604020202020204" pitchFamily="34" charset="0"/>
                <a:cs typeface="Arial" panose="020B0604020202020204" pitchFamily="34" charset="0"/>
              </a:rPr>
              <a:t>Narsim</a:t>
            </a: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noProof="0" dirty="0" err="1">
                <a:latin typeface="Arial" panose="020B0604020202020204" pitchFamily="34" charset="0"/>
                <a:cs typeface="Arial" panose="020B0604020202020204" pitchFamily="34" charset="0"/>
              </a:rPr>
              <a:t>realtime</a:t>
            </a: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 simulation platform (DLR)</a:t>
            </a:r>
          </a:p>
          <a:p>
            <a:pPr lvl="1"/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displayed on a 208° horizontal and 32° vertical video panorama,</a:t>
            </a:r>
          </a:p>
          <a:p>
            <a:pPr lvl="1"/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extended by a 52° horizontal and 32° vertical pan-tilt-zoom camera on </a:t>
            </a:r>
            <a:r>
              <a:rPr lang="en-US" dirty="0"/>
              <a:t>each airport</a:t>
            </a:r>
            <a:endParaRPr lang="en-US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distinction of the aerodromes was visually enabled </a:t>
            </a:r>
            <a:r>
              <a:rPr lang="en-US" noProof="0" dirty="0" smtClean="0">
                <a:latin typeface="Arial" panose="020B0604020202020204" pitchFamily="34" charset="0"/>
                <a:cs typeface="Arial" panose="020B0604020202020204" pitchFamily="34" charset="0"/>
              </a:rPr>
              <a:t>by a </a:t>
            </a: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color </a:t>
            </a:r>
            <a:r>
              <a:rPr lang="en-US" noProof="0" dirty="0" smtClean="0">
                <a:latin typeface="Arial" panose="020B0604020202020204" pitchFamily="34" charset="0"/>
                <a:cs typeface="Arial" panose="020B0604020202020204" pitchFamily="34" charset="0"/>
              </a:rPr>
              <a:t>code frame</a:t>
            </a:r>
            <a:endParaRPr lang="en-US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Extended by an electronic smart-strip planning tool (</a:t>
            </a:r>
            <a:r>
              <a:rPr lang="en-US" noProof="0" dirty="0" err="1">
                <a:latin typeface="Arial" panose="020B0604020202020204" pitchFamily="34" charset="0"/>
                <a:cs typeface="Arial" panose="020B0604020202020204" pitchFamily="34" charset="0"/>
              </a:rPr>
              <a:t>Frequentis</a:t>
            </a:r>
            <a:r>
              <a:rPr lang="en-US" noProof="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en-US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Frequencies (ground- and air) were coupled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 noProof="0" smtClean="0"/>
              <a:t>&gt; An eye catcher in the ATC domain &gt; Maik Friedrich &gt; Jul 2020</a:t>
            </a:r>
            <a:endParaRPr lang="en-GB" noProof="0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627" y="1670025"/>
            <a:ext cx="5523272" cy="4136034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01" b="9503"/>
          <a:stretch/>
        </p:blipFill>
        <p:spPr>
          <a:xfrm>
            <a:off x="5798918" y="4653930"/>
            <a:ext cx="3165754" cy="187088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027" y="596439"/>
            <a:ext cx="2011264" cy="2503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571" y="549474"/>
            <a:ext cx="1847850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2307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Independent Variables and </a:t>
            </a:r>
            <a:r>
              <a:rPr lang="en-US" dirty="0" smtClean="0"/>
              <a:t>Scenarios</a:t>
            </a:r>
            <a:endParaRPr lang="en-US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platzhalter 1"/>
          <p:cNvSpPr>
            <a:spLocks noGrp="1"/>
          </p:cNvSpPr>
          <p:nvPr>
            <p:ph type="body" sz="quarter" idx="12"/>
          </p:nvPr>
        </p:nvSpPr>
        <p:spPr>
          <a:xfrm>
            <a:off x="486000" y="2035273"/>
            <a:ext cx="5035523" cy="3893927"/>
          </a:xfrm>
        </p:spPr>
        <p:txBody>
          <a:bodyPr/>
          <a:lstStyle/>
          <a:p>
            <a:r>
              <a:rPr lang="en-US" dirty="0"/>
              <a:t>between-subject design was used with the factors </a:t>
            </a:r>
            <a:endParaRPr lang="en-US" dirty="0" smtClean="0"/>
          </a:p>
          <a:p>
            <a:pPr lvl="1"/>
            <a:r>
              <a:rPr lang="en-US" dirty="0" smtClean="0"/>
              <a:t>arrangement </a:t>
            </a:r>
            <a:r>
              <a:rPr lang="en-US" dirty="0"/>
              <a:t>of </a:t>
            </a:r>
            <a:r>
              <a:rPr lang="en-US" dirty="0" smtClean="0"/>
              <a:t>information (</a:t>
            </a:r>
            <a:r>
              <a:rPr lang="en-US" dirty="0" err="1" smtClean="0"/>
              <a:t>Main_Top</a:t>
            </a:r>
            <a:r>
              <a:rPr lang="en-US" dirty="0" smtClean="0"/>
              <a:t>/</a:t>
            </a:r>
            <a:r>
              <a:rPr lang="en-US" dirty="0" err="1" smtClean="0"/>
              <a:t>Main_Bottom</a:t>
            </a:r>
            <a:r>
              <a:rPr lang="en-US" dirty="0" smtClean="0"/>
              <a:t>)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traffic amount (Traffic Group 20 / 28)</a:t>
            </a:r>
            <a:endParaRPr lang="en-US" noProof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  <a:p>
            <a:r>
              <a:rPr lang="en-US" noProof="0" dirty="0" smtClean="0">
                <a:latin typeface="Arial" panose="020B0604020202020204" pitchFamily="34" charset="0"/>
                <a:cs typeface="Arial" panose="020B0604020202020204" pitchFamily="34" charset="0"/>
              </a:rPr>
              <a:t>Scenarios </a:t>
            </a:r>
            <a:r>
              <a:rPr lang="en-US" noProof="0" dirty="0" smtClean="0"/>
              <a:t>had slightly different scheduled traffic to minimize learning effects</a:t>
            </a:r>
          </a:p>
          <a:p>
            <a:endParaRPr lang="en-US" dirty="0" smtClean="0"/>
          </a:p>
          <a:p>
            <a:r>
              <a:rPr lang="en-US" dirty="0" smtClean="0"/>
              <a:t>The Operational </a:t>
            </a:r>
            <a:r>
              <a:rPr lang="en-US" dirty="0"/>
              <a:t>modes were </a:t>
            </a:r>
            <a:r>
              <a:rPr lang="en-US" dirty="0" smtClean="0"/>
              <a:t>always normal</a:t>
            </a: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noProof="0" smtClean="0"/>
              <a:t>&gt; An eye catcher in the ATC domain &gt; Maik Friedrich &gt; Jul 2020</a:t>
            </a:r>
            <a:endParaRPr lang="en-GB" noProof="0" dirty="0"/>
          </a:p>
        </p:txBody>
      </p:sp>
      <p:graphicFrame>
        <p:nvGraphicFramePr>
          <p:cNvPr id="11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0036149"/>
              </p:ext>
            </p:extLst>
          </p:nvPr>
        </p:nvGraphicFramePr>
        <p:xfrm>
          <a:off x="5953571" y="1917626"/>
          <a:ext cx="5688632" cy="4248473"/>
        </p:xfrm>
        <a:graphic>
          <a:graphicData uri="http://schemas.openxmlformats.org/drawingml/2006/table">
            <a:tbl>
              <a:tblPr firstRow="1" firstCol="1">
                <a:tableStyleId>{6E25E649-3F16-4E02-A733-19D2CDBF48F0}</a:tableStyleId>
              </a:tblPr>
              <a:tblGrid>
                <a:gridCol w="115212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5618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3610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94421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213848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Scenario</a:t>
                      </a:r>
                      <a:endParaRPr lang="de-DE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N° </a:t>
                      </a:r>
                      <a:r>
                        <a:rPr lang="de-DE" sz="20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Aerodromes</a:t>
                      </a:r>
                      <a:endParaRPr lang="de-DE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Time</a:t>
                      </a:r>
                      <a:endParaRPr lang="de-DE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Traffic Volume (in </a:t>
                      </a:r>
                      <a:r>
                        <a:rPr lang="de-DE" sz="20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mov</a:t>
                      </a:r>
                      <a:r>
                        <a:rPr lang="de-DE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/h)</a:t>
                      </a:r>
                      <a:endParaRPr lang="de-DE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06925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SCN </a:t>
                      </a:r>
                      <a:r>
                        <a:rPr lang="de-DE" sz="18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de-DE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de-DE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00:40</a:t>
                      </a:r>
                      <a:endParaRPr lang="de-DE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de-DE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06925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SCN </a:t>
                      </a:r>
                      <a:r>
                        <a:rPr lang="de-DE" sz="18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de-DE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de-DE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00:50</a:t>
                      </a:r>
                      <a:endParaRPr lang="de-DE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8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20/28</a:t>
                      </a:r>
                      <a:endParaRPr lang="de-DE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06925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SCN </a:t>
                      </a:r>
                      <a:r>
                        <a:rPr lang="de-DE" sz="18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de-DE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00:50</a:t>
                      </a:r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8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20/28</a:t>
                      </a:r>
                      <a:endParaRPr lang="de-DE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06925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SCN </a:t>
                      </a:r>
                      <a:r>
                        <a:rPr lang="de-DE" sz="18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de-DE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00:50</a:t>
                      </a:r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8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20/28</a:t>
                      </a:r>
                      <a:endParaRPr lang="de-DE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06925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SCN </a:t>
                      </a:r>
                      <a:r>
                        <a:rPr lang="de-DE" sz="18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de-DE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00:50</a:t>
                      </a:r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8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20/28</a:t>
                      </a:r>
                      <a:endParaRPr lang="de-DE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7760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Fixed Variables for </a:t>
            </a:r>
            <a:r>
              <a:rPr lang="en-US" noProof="0" dirty="0" smtClean="0">
                <a:latin typeface="Arial" panose="020B0604020202020204" pitchFamily="34" charset="0"/>
                <a:cs typeface="Arial" panose="020B0604020202020204" pitchFamily="34" charset="0"/>
              </a:rPr>
              <a:t>all </a:t>
            </a: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Scenarios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smtClean="0"/>
              <a:t>&gt; An eye catcher in the ATC domain &gt; Maik Friedrich &gt; Jul 2020</a:t>
            </a:r>
            <a:endParaRPr lang="en-GB" noProof="0" dirty="0"/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0100247"/>
              </p:ext>
            </p:extLst>
          </p:nvPr>
        </p:nvGraphicFramePr>
        <p:xfrm>
          <a:off x="1201043" y="1917626"/>
          <a:ext cx="9865096" cy="4447396"/>
        </p:xfrm>
        <a:graphic>
          <a:graphicData uri="http://schemas.openxmlformats.org/drawingml/2006/table">
            <a:tbl>
              <a:tblPr firstRow="1">
                <a:tableStyleId>{69012ECD-51FC-41F1-AA8D-1B2483CD663E}</a:tableStyleId>
              </a:tblPr>
              <a:tblGrid>
                <a:gridCol w="318179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68330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4906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noProof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Variable name</a:t>
                      </a:r>
                      <a:endParaRPr lang="en-US" sz="1800" b="1" i="0" u="none" strike="noStrike" noProof="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noProof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Description</a:t>
                      </a:r>
                      <a:endParaRPr lang="en-US" sz="1800" b="1" i="0" u="none" strike="noStrike" noProof="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9547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noProof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Traffic Distribution</a:t>
                      </a:r>
                      <a:endParaRPr lang="en-US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noProof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Main: 50%; Second = 25%; Third = 25%</a:t>
                      </a:r>
                      <a:endParaRPr lang="en-US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771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kern="1200" noProof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Traffic Mixture</a:t>
                      </a:r>
                      <a:endParaRPr lang="en-US" sz="1800" u="none" strike="noStrike" kern="1200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kern="1200" noProof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90% traffic with instrument flight rules, IFR</a:t>
                      </a:r>
                      <a:endParaRPr lang="en-US" sz="1800" u="none" strike="noStrike" kern="1200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6771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kern="1200" noProof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Runway Conditions</a:t>
                      </a:r>
                      <a:endParaRPr lang="en-US" sz="1800" u="none" strike="noStrike" kern="1200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kern="1200" noProof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Similar runway conditions, no icing</a:t>
                      </a:r>
                      <a:endParaRPr lang="en-US" sz="1800" u="none" strike="noStrike" kern="1200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0396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kern="1200" noProof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Wind Conditions</a:t>
                      </a:r>
                      <a:endParaRPr lang="en-US" sz="1800" u="none" strike="noStrike" kern="1200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kern="1200" noProof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Similar wind conditions</a:t>
                      </a:r>
                      <a:endParaRPr lang="en-US" sz="1800" u="none" strike="noStrike" kern="1200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0396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noProof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Visibility Conditions</a:t>
                      </a:r>
                      <a:endParaRPr lang="en-US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noProof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Similar VMC conditions</a:t>
                      </a:r>
                      <a:endParaRPr lang="en-US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4057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noProof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Time of the day</a:t>
                      </a:r>
                      <a:endParaRPr lang="en-US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Daytime at all </a:t>
                      </a:r>
                      <a:r>
                        <a:rPr lang="en-US" sz="1800" u="none" strike="noStrike" noProof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airports</a:t>
                      </a:r>
                      <a:endParaRPr lang="en-US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1688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LR-Präsentation 16:9 Englisch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tx1"/>
          </a:solidFill>
        </a:ln>
      </a:spPr>
      <a:bodyPr rtlCol="0" anchor="ctr">
        <a:noAutofit/>
      </a:bodyPr>
      <a:lstStyle>
        <a:defPPr algn="ctr">
          <a:defRPr dirty="0" smtClean="0">
            <a:solidFill>
              <a:schemeClr val="tx1"/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1453</Words>
  <Application>Microsoft Office PowerPoint</Application>
  <PresentationFormat>Benutzerdefiniert</PresentationFormat>
  <Paragraphs>226</Paragraphs>
  <Slides>19</Slides>
  <Notes>7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0" baseType="lpstr">
      <vt:lpstr>DLR-Präsentation 16:9 Englisch</vt:lpstr>
      <vt:lpstr>An eye catcher in the ATC domain: Influence of Multiple Remote Tower Operations on distribution of eye movements.</vt:lpstr>
      <vt:lpstr>Multiple Remote Tower Module (MRTM)</vt:lpstr>
      <vt:lpstr>Motivation</vt:lpstr>
      <vt:lpstr>Key Parameters that influence Air Traffic Control (ATC) in normal conditions for Multiple Remote Tower Operations</vt:lpstr>
      <vt:lpstr>The Research Questions in relation to mental workload during working at a Multiple Remote Tower Module</vt:lpstr>
      <vt:lpstr>Participants (2 Groups)</vt:lpstr>
      <vt:lpstr>MRTO test environment</vt:lpstr>
      <vt:lpstr>Independent Variables and Scenarios</vt:lpstr>
      <vt:lpstr>Fixed Variables for all Scenarios</vt:lpstr>
      <vt:lpstr>Procedure</vt:lpstr>
      <vt:lpstr>Data Analysis</vt:lpstr>
      <vt:lpstr>Results - Connection between amount of traffic and subjective workload</vt:lpstr>
      <vt:lpstr>Results - Distribution of the Areas of Interest The arrangement of information influences the dwell time </vt:lpstr>
      <vt:lpstr>Results - Amount of fixation and average duration against the ISA scale</vt:lpstr>
      <vt:lpstr>Discussion</vt:lpstr>
      <vt:lpstr>Discussion</vt:lpstr>
      <vt:lpstr>PowerPoint-Präsentation</vt:lpstr>
      <vt:lpstr>Thank you</vt:lpstr>
      <vt:lpstr>Results – Transition frequency The amount of transition and average duration against the ISA scale</vt:lpstr>
    </vt:vector>
  </TitlesOfParts>
  <Company>DLR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Friedrich, Maik</dc:creator>
  <cp:lastModifiedBy>Friedrich, Maik</cp:lastModifiedBy>
  <cp:revision>189</cp:revision>
  <dcterms:created xsi:type="dcterms:W3CDTF">2012-06-19T06:51:55Z</dcterms:created>
  <dcterms:modified xsi:type="dcterms:W3CDTF">2020-07-20T07:51:43Z</dcterms:modified>
</cp:coreProperties>
</file>