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2" r:id="rId1"/>
    <p:sldMasterId id="2147483703" r:id="rId2"/>
  </p:sldMasterIdLst>
  <p:notesMasterIdLst>
    <p:notesMasterId r:id="rId21"/>
  </p:notesMasterIdLst>
  <p:sldIdLst>
    <p:sldId id="256" r:id="rId3"/>
    <p:sldId id="318" r:id="rId4"/>
    <p:sldId id="314" r:id="rId5"/>
    <p:sldId id="319" r:id="rId6"/>
    <p:sldId id="324" r:id="rId7"/>
    <p:sldId id="317" r:id="rId8"/>
    <p:sldId id="316" r:id="rId9"/>
    <p:sldId id="315" r:id="rId10"/>
    <p:sldId id="321" r:id="rId11"/>
    <p:sldId id="326" r:id="rId12"/>
    <p:sldId id="328" r:id="rId13"/>
    <p:sldId id="327" r:id="rId14"/>
    <p:sldId id="325" r:id="rId15"/>
    <p:sldId id="329" r:id="rId16"/>
    <p:sldId id="323" r:id="rId17"/>
    <p:sldId id="332" r:id="rId18"/>
    <p:sldId id="330" r:id="rId19"/>
    <p:sldId id="33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B637AE4-F38E-413D-A8E1-541A281BE783}">
  <a:tblStyle styleId="{4B637AE4-F38E-413D-A8E1-541A281BE78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EC1F19A6-BAA3-4FD2-ADC5-F3C638DFF493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250" autoAdjust="0"/>
  </p:normalViewPr>
  <p:slideViewPr>
    <p:cSldViewPr snapToGrid="0">
      <p:cViewPr varScale="1">
        <p:scale>
          <a:sx n="90" d="100"/>
          <a:sy n="90" d="100"/>
        </p:scale>
        <p:origin x="600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604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1cda7040d_0_0:notes"/>
          <p:cNvSpPr txBox="1">
            <a:spLocks noGrp="1"/>
          </p:cNvSpPr>
          <p:nvPr>
            <p:ph type="body" idx="1"/>
          </p:nvPr>
        </p:nvSpPr>
        <p:spPr>
          <a:xfrm>
            <a:off x="685800" y="434340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6075" tIns="86075" rIns="86075" bIns="860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41cda7040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lue (dark)">
  <p:cSld name="Title Page Blue (dark)">
    <p:bg>
      <p:bgPr>
        <a:solidFill>
          <a:srgbClr val="0099C6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54" name="Google Shape;54;p14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">
  <p:cSld name="Rubri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5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685075" y="749419"/>
            <a:ext cx="7737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" name="Google Shape;59;p15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60" name="Google Shape;60;p15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1" name="Google Shape;61;p15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ing and Text">
  <p:cSld name="Heading and 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" name="Google Shape;63;p16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" name="Google Shape;64;p16"/>
          <p:cNvSpPr txBox="1">
            <a:spLocks noGrp="1"/>
          </p:cNvSpPr>
          <p:nvPr>
            <p:ph type="title"/>
          </p:nvPr>
        </p:nvSpPr>
        <p:spPr>
          <a:xfrm>
            <a:off x="685075" y="749419"/>
            <a:ext cx="7737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1"/>
          </p:nvPr>
        </p:nvSpPr>
        <p:spPr>
          <a:xfrm>
            <a:off x="685075" y="1372768"/>
            <a:ext cx="7737600" cy="30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68" name="Google Shape;68;p16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69" name="Google Shape;69;p16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Blue" type="title">
  <p:cSld name="TITLE">
    <p:bg>
      <p:bgPr>
        <a:solidFill>
          <a:srgbClr val="00B9E7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3" name="Google Shape;73;p17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Turqoise">
  <p:cSld name="Title Page Turqoise">
    <p:bg>
      <p:bgPr>
        <a:solidFill>
          <a:srgbClr val="17C7D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7" name="Google Shape;77;p18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Turqoise (dark)">
  <p:cSld name="Title Page Turqoise (dark)">
    <p:bg>
      <p:bgPr>
        <a:solidFill>
          <a:srgbClr val="009CA6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9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1" name="Google Shape;81;p19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Green">
  <p:cSld name="Title Page Green">
    <p:bg>
      <p:bgPr>
        <a:solidFill>
          <a:srgbClr val="00CFB5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4" name="Google Shape;84;p20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5" name="Google Shape;85;p20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Page Green (dark)">
  <p:cSld name="Title Page Green (dark)">
    <p:bg>
      <p:bgPr>
        <a:solidFill>
          <a:srgbClr val="3BA890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1"/>
          <p:cNvSpPr txBox="1">
            <a:spLocks noGrp="1"/>
          </p:cNvSpPr>
          <p:nvPr>
            <p:ph type="ctrTitle"/>
          </p:nvPr>
        </p:nvSpPr>
        <p:spPr>
          <a:xfrm>
            <a:off x="1371600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60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88" name="Google Shape;88;p21"/>
          <p:cNvSpPr txBox="1">
            <a:spLocks noGrp="1"/>
          </p:cNvSpPr>
          <p:nvPr>
            <p:ph type="subTitle" idx="1"/>
          </p:nvPr>
        </p:nvSpPr>
        <p:spPr>
          <a:xfrm>
            <a:off x="1371600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89" name="Google Shape;89;p21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">
  <p:cSld name="Empty pag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blue">
  <p:cSld name="Empty page blue">
    <p:bg>
      <p:bgPr>
        <a:solidFill>
          <a:srgbClr val="00B9E7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blue (dark)">
  <p:cSld name="Empty page blue (dark)">
    <p:bg>
      <p:bgPr>
        <a:solidFill>
          <a:srgbClr val="0099C6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turqoise">
  <p:cSld name="Empty page turqoise">
    <p:bg>
      <p:bgPr>
        <a:solidFill>
          <a:srgbClr val="17C7D2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turqoise (dark)">
  <p:cSld name="Empty page turqoise (dark)">
    <p:bg>
      <p:bgPr>
        <a:solidFill>
          <a:srgbClr val="009CA6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green">
  <p:cSld name="Empty page green">
    <p:bg>
      <p:bgPr>
        <a:solidFill>
          <a:srgbClr val="00CFB5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pty page green (dark)">
  <p:cSld name="Empty page green (dark)">
    <p:bg>
      <p:bgPr>
        <a:solidFill>
          <a:srgbClr val="3BA890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Blue">
  <p:cSld name="New Section Blue">
    <p:bg>
      <p:bgPr>
        <a:solidFill>
          <a:srgbClr val="00B9E7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9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0" name="Google Shape;100;p29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1" name="Google Shape;101;p29"/>
          <p:cNvPicPr preferRelativeResize="0"/>
          <p:nvPr/>
        </p:nvPicPr>
        <p:blipFill rotWithShape="1">
          <a:blip r:embed="rId2">
            <a:alphaModFix/>
          </a:blip>
          <a:srcRect l="6369" t="18998" r="6369" b="16381"/>
          <a:stretch/>
        </p:blipFill>
        <p:spPr>
          <a:xfrm>
            <a:off x="687600" y="4692600"/>
            <a:ext cx="1407600" cy="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Blue (dark)">
  <p:cSld name="New Section Blue (dark)">
    <p:bg>
      <p:bgPr>
        <a:solidFill>
          <a:srgbClr val="0099C6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05" name="Google Shape;105;p30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6" name="Google Shape;106;p30"/>
          <p:cNvPicPr preferRelativeResize="0"/>
          <p:nvPr/>
        </p:nvPicPr>
        <p:blipFill rotWithShape="1">
          <a:blip r:embed="rId2">
            <a:alphaModFix/>
          </a:blip>
          <a:srcRect l="6369" t="18998" r="6369" b="16381"/>
          <a:stretch/>
        </p:blipFill>
        <p:spPr>
          <a:xfrm>
            <a:off x="687600" y="4692600"/>
            <a:ext cx="1407600" cy="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Turqoise">
  <p:cSld name="New Section Turqoise">
    <p:bg>
      <p:bgPr>
        <a:solidFill>
          <a:srgbClr val="16C7D2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1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p31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0" name="Google Shape;110;p31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1" name="Google Shape;111;p31"/>
          <p:cNvPicPr preferRelativeResize="0"/>
          <p:nvPr/>
        </p:nvPicPr>
        <p:blipFill rotWithShape="1">
          <a:blip r:embed="rId2">
            <a:alphaModFix/>
          </a:blip>
          <a:srcRect l="6369" t="18998" r="6369" b="16381"/>
          <a:stretch/>
        </p:blipFill>
        <p:spPr>
          <a:xfrm>
            <a:off x="687600" y="4692600"/>
            <a:ext cx="1407600" cy="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Turqoise (dark)">
  <p:cSld name="New Section Turqoise (dark)">
    <p:bg>
      <p:bgPr>
        <a:solidFill>
          <a:srgbClr val="009CA6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2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4" name="Google Shape;114;p32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15" name="Google Shape;115;p32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6" name="Google Shape;116;p32"/>
          <p:cNvPicPr preferRelativeResize="0"/>
          <p:nvPr/>
        </p:nvPicPr>
        <p:blipFill rotWithShape="1">
          <a:blip r:embed="rId2">
            <a:alphaModFix/>
          </a:blip>
          <a:srcRect l="6369" t="18998" r="6369" b="16381"/>
          <a:stretch/>
        </p:blipFill>
        <p:spPr>
          <a:xfrm>
            <a:off x="687600" y="4692600"/>
            <a:ext cx="1407600" cy="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Green">
  <p:cSld name="New Section Green">
    <p:bg>
      <p:bgPr>
        <a:solidFill>
          <a:srgbClr val="08CFB5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3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19" name="Google Shape;119;p33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0" name="Google Shape;120;p33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1" name="Google Shape;121;p33"/>
          <p:cNvPicPr preferRelativeResize="0"/>
          <p:nvPr/>
        </p:nvPicPr>
        <p:blipFill rotWithShape="1">
          <a:blip r:embed="rId2">
            <a:alphaModFix/>
          </a:blip>
          <a:srcRect l="6369" t="18998" r="6369" b="16381"/>
          <a:stretch/>
        </p:blipFill>
        <p:spPr>
          <a:xfrm>
            <a:off x="687600" y="4692600"/>
            <a:ext cx="1407600" cy="28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ew Section Green (dark)">
  <p:cSld name="New Section Green (dark)">
    <p:bg>
      <p:bgPr>
        <a:solidFill>
          <a:srgbClr val="3BA890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34"/>
          <p:cNvSpPr txBox="1">
            <a:spLocks noGrp="1"/>
          </p:cNvSpPr>
          <p:nvPr>
            <p:ph type="ctrTitle"/>
          </p:nvPr>
        </p:nvSpPr>
        <p:spPr>
          <a:xfrm>
            <a:off x="1256095" y="1359674"/>
            <a:ext cx="6400800" cy="110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  <a:defRPr sz="3600" b="1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24" name="Google Shape;124;p34"/>
          <p:cNvSpPr txBox="1">
            <a:spLocks noGrp="1"/>
          </p:cNvSpPr>
          <p:nvPr>
            <p:ph type="subTitle" idx="1"/>
          </p:nvPr>
        </p:nvSpPr>
        <p:spPr>
          <a:xfrm>
            <a:off x="1256095" y="2620472"/>
            <a:ext cx="6400800" cy="8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25" name="Google Shape;125;p34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26" name="Google Shape;12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85902" y="4691270"/>
            <a:ext cx="1408500" cy="27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picture">
  <p:cSld name="Text and picture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35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9" name="Google Shape;129;p35"/>
          <p:cNvSpPr txBox="1">
            <a:spLocks noGrp="1"/>
          </p:cNvSpPr>
          <p:nvPr>
            <p:ph type="title"/>
          </p:nvPr>
        </p:nvSpPr>
        <p:spPr>
          <a:xfrm>
            <a:off x="685075" y="749419"/>
            <a:ext cx="7737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0" name="Google Shape;130;p35"/>
          <p:cNvSpPr>
            <a:spLocks noGrp="1"/>
          </p:cNvSpPr>
          <p:nvPr>
            <p:ph type="pic" idx="2"/>
          </p:nvPr>
        </p:nvSpPr>
        <p:spPr>
          <a:xfrm>
            <a:off x="4137025" y="1383380"/>
            <a:ext cx="4286400" cy="29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1" name="Google Shape;131;p35"/>
          <p:cNvSpPr txBox="1">
            <a:spLocks noGrp="1"/>
          </p:cNvSpPr>
          <p:nvPr>
            <p:ph type="body" idx="1"/>
          </p:nvPr>
        </p:nvSpPr>
        <p:spPr>
          <a:xfrm>
            <a:off x="685075" y="1372768"/>
            <a:ext cx="3316200" cy="30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»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" name="Google Shape;132;p35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3" name="Google Shape;133;p35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134" name="Google Shape;134;p35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35" name="Google Shape;135;p35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graph">
  <p:cSld name="Layout graph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7" name="Google Shape;137;p36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685075" y="749419"/>
            <a:ext cx="7737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139" name="Google Shape;139;p36"/>
          <p:cNvSpPr>
            <a:spLocks noGrp="1"/>
          </p:cNvSpPr>
          <p:nvPr>
            <p:ph type="chart" idx="2"/>
          </p:nvPr>
        </p:nvSpPr>
        <p:spPr>
          <a:xfrm>
            <a:off x="685800" y="1428750"/>
            <a:ext cx="7737600" cy="29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0" name="Google Shape;140;p36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1" name="Google Shape;141;p36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142" name="Google Shape;142;p36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43" name="Google Shape;143;p36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">
  <p:cSld name="2 columns of 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5" name="Google Shape;145;p37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46" name="Google Shape;146;p37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7" name="Google Shape;147;p37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148" name="Google Shape;148;p37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49" name="Google Shape;149;p37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7"/>
          <p:cNvSpPr txBox="1">
            <a:spLocks noGrp="1"/>
          </p:cNvSpPr>
          <p:nvPr>
            <p:ph type="body" idx="1"/>
          </p:nvPr>
        </p:nvSpPr>
        <p:spPr>
          <a:xfrm>
            <a:off x="687387" y="671513"/>
            <a:ext cx="37152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2"/>
          </p:nvPr>
        </p:nvSpPr>
        <p:spPr>
          <a:xfrm>
            <a:off x="4764866" y="671513"/>
            <a:ext cx="3716700" cy="37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">
  <p:cSld name="Simple pictur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3" name="Google Shape;153;p38"/>
          <p:cNvCxnSpPr/>
          <p:nvPr/>
        </p:nvCxnSpPr>
        <p:spPr>
          <a:xfrm>
            <a:off x="678458" y="4590458"/>
            <a:ext cx="77442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4" name="Google Shape;154;p38"/>
          <p:cNvSpPr txBox="1">
            <a:spLocks noGrp="1"/>
          </p:cNvSpPr>
          <p:nvPr>
            <p:ph type="dt" idx="10"/>
          </p:nvPr>
        </p:nvSpPr>
        <p:spPr>
          <a:xfrm>
            <a:off x="6662092" y="270747"/>
            <a:ext cx="14313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55" name="Google Shape;155;p38"/>
          <p:cNvSpPr txBox="1">
            <a:spLocks noGrp="1"/>
          </p:cNvSpPr>
          <p:nvPr>
            <p:ph type="sldNum" idx="12"/>
          </p:nvPr>
        </p:nvSpPr>
        <p:spPr>
          <a:xfrm>
            <a:off x="7962260" y="271241"/>
            <a:ext cx="553800" cy="1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  <p:sp>
        <p:nvSpPr>
          <p:cNvPr id="156" name="Google Shape;156;p38"/>
          <p:cNvSpPr txBox="1">
            <a:spLocks noGrp="1"/>
          </p:cNvSpPr>
          <p:nvPr>
            <p:ph type="ftr" idx="11"/>
          </p:nvPr>
        </p:nvSpPr>
        <p:spPr>
          <a:xfrm>
            <a:off x="593362" y="270750"/>
            <a:ext cx="5836800" cy="1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157" name="Google Shape;157;p38"/>
          <p:cNvPicPr preferRelativeResize="0"/>
          <p:nvPr/>
        </p:nvPicPr>
        <p:blipFill rotWithShape="1">
          <a:blip r:embed="rId2">
            <a:alphaModFix/>
          </a:blip>
          <a:srcRect l="5896" t="16387" r="5435" b="15071"/>
          <a:stretch/>
        </p:blipFill>
        <p:spPr>
          <a:xfrm>
            <a:off x="687600" y="4692600"/>
            <a:ext cx="1407600" cy="2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8"/>
          <p:cNvSpPr>
            <a:spLocks noGrp="1"/>
          </p:cNvSpPr>
          <p:nvPr>
            <p:ph type="pic" idx="2"/>
          </p:nvPr>
        </p:nvSpPr>
        <p:spPr>
          <a:xfrm>
            <a:off x="690464" y="685800"/>
            <a:ext cx="7735200" cy="36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Blue">
  <p:cSld name="End Blue">
    <p:bg>
      <p:bgPr>
        <a:solidFill>
          <a:srgbClr val="00B9E7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9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61" name="Google Shape;161;p39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2" name="Google Shape;162;p39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Blue (dark)">
  <p:cSld name="End Blue (dark)">
    <p:bg>
      <p:bgPr>
        <a:solidFill>
          <a:srgbClr val="0099C6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40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65" name="Google Shape;165;p40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66" name="Google Shape;166;p40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Turqoise">
  <p:cSld name="End Turqoise">
    <p:bg>
      <p:bgPr>
        <a:solidFill>
          <a:srgbClr val="17C7D2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1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69" name="Google Shape;169;p41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0" name="Google Shape;170;p41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Turqoise (dark)">
  <p:cSld name="End Turqoise (dark)">
    <p:bg>
      <p:bgPr>
        <a:solidFill>
          <a:srgbClr val="009CA6"/>
        </a:soli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42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73" name="Google Shape;173;p42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4" name="Google Shape;174;p42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Green">
  <p:cSld name="End Green">
    <p:bg>
      <p:bgPr>
        <a:solidFill>
          <a:srgbClr val="00CFB5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43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77" name="Google Shape;177;p43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78" name="Google Shape;178;p43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Green (dark)">
  <p:cSld name="End Green (dark)">
    <p:bg>
      <p:bgPr>
        <a:solidFill>
          <a:srgbClr val="3BA890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44"/>
          <p:cNvSpPr txBox="1"/>
          <p:nvPr/>
        </p:nvSpPr>
        <p:spPr>
          <a:xfrm>
            <a:off x="1818134" y="2752538"/>
            <a:ext cx="552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rPr lang="en-GB" sz="2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www.liu.se</a:t>
            </a:r>
            <a:endParaRPr dirty="0"/>
          </a:p>
        </p:txBody>
      </p:sp>
      <p:sp>
        <p:nvSpPr>
          <p:cNvPr id="181" name="Google Shape;181;p44"/>
          <p:cNvSpPr txBox="1">
            <a:spLocks noGrp="1"/>
          </p:cNvSpPr>
          <p:nvPr>
            <p:ph type="body" idx="1"/>
          </p:nvPr>
        </p:nvSpPr>
        <p:spPr>
          <a:xfrm>
            <a:off x="1320800" y="1360885"/>
            <a:ext cx="6651600" cy="92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2" name="Google Shape;182;p44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blue">
  <p:cSld name="2 columns of text blue">
    <p:bg>
      <p:bgPr>
        <a:solidFill>
          <a:srgbClr val="00B9E7"/>
        </a:solid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5" name="Google Shape;185;p45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45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blue (dark)">
  <p:cSld name="2 columns of text blue (dark)">
    <p:bg>
      <p:bgPr>
        <a:solidFill>
          <a:srgbClr val="0099C6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9" name="Google Shape;189;p46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46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turqoise">
  <p:cSld name="2 columns of text turqoise">
    <p:bg>
      <p:bgPr>
        <a:solidFill>
          <a:srgbClr val="17C7D2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7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3" name="Google Shape;193;p47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47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turqoise (dark)">
  <p:cSld name="2 columns of text turqoise (dark)">
    <p:bg>
      <p:bgPr>
        <a:solidFill>
          <a:srgbClr val="009CA6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8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97" name="Google Shape;197;p48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48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green">
  <p:cSld name="2 columns of text green">
    <p:bg>
      <p:bgPr>
        <a:solidFill>
          <a:srgbClr val="00CFB5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9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1" name="Google Shape;201;p49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49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columns of text green (dark)">
  <p:cSld name="2 columns of text green (dark)">
    <p:bg>
      <p:bgPr>
        <a:solidFill>
          <a:srgbClr val="3BA890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50"/>
          <p:cNvSpPr txBox="1">
            <a:spLocks noGrp="1"/>
          </p:cNvSpPr>
          <p:nvPr>
            <p:ph type="body" idx="1"/>
          </p:nvPr>
        </p:nvSpPr>
        <p:spPr>
          <a:xfrm>
            <a:off x="410547" y="581025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205" name="Google Shape;205;p50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0"/>
          <p:cNvSpPr txBox="1">
            <a:spLocks noGrp="1"/>
          </p:cNvSpPr>
          <p:nvPr>
            <p:ph type="body" idx="2"/>
          </p:nvPr>
        </p:nvSpPr>
        <p:spPr>
          <a:xfrm>
            <a:off x="4674637" y="581024"/>
            <a:ext cx="4086900" cy="37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blue">
  <p:cSld name="Simple picture blue">
    <p:bg>
      <p:bgPr>
        <a:solidFill>
          <a:srgbClr val="00B9E7"/>
        </a:solidFill>
        <a:effectLst/>
      </p:bgPr>
    </p:bg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1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09" name="Google Shape;209;p51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blue (dark)">
  <p:cSld name="Simple picture blue (dark)">
    <p:bg>
      <p:bgPr>
        <a:solidFill>
          <a:srgbClr val="0099C6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12" name="Google Shape;212;p52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turqoise">
  <p:cSld name="Simple picture turqoise">
    <p:bg>
      <p:bgPr>
        <a:solidFill>
          <a:srgbClr val="17C7D2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3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15" name="Google Shape;215;p53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turqoise (dark)">
  <p:cSld name="Simple picture turqoise (dark)">
    <p:bg>
      <p:bgPr>
        <a:solidFill>
          <a:srgbClr val="009CA6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18" name="Google Shape;218;p54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page green">
  <p:cSld name="Simple picture page green">
    <p:bg>
      <p:bgPr>
        <a:solidFill>
          <a:srgbClr val="00CFB5"/>
        </a:solidFill>
        <a:effectLst/>
      </p:bgPr>
    </p:bg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55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21" name="Google Shape;221;p55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mple picture green (dark)">
  <p:cSld name="Simple picture green (dark)">
    <p:bg>
      <p:bgPr>
        <a:solidFill>
          <a:srgbClr val="3BA890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6"/>
          <p:cNvSpPr>
            <a:spLocks noGrp="1"/>
          </p:cNvSpPr>
          <p:nvPr>
            <p:ph type="pic" idx="2"/>
          </p:nvPr>
        </p:nvSpPr>
        <p:spPr>
          <a:xfrm>
            <a:off x="401213" y="461963"/>
            <a:ext cx="8238900" cy="3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marR="0" lvl="0" indent="266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2476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1524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pic>
        <p:nvPicPr>
          <p:cNvPr id="224" name="Google Shape;224;p56"/>
          <p:cNvPicPr preferRelativeResize="0"/>
          <p:nvPr/>
        </p:nvPicPr>
        <p:blipFill rotWithShape="1">
          <a:blip r:embed="rId2">
            <a:alphaModFix/>
          </a:blip>
          <a:srcRect l="6606" t="17688" r="6126" b="16383"/>
          <a:stretch/>
        </p:blipFill>
        <p:spPr>
          <a:xfrm>
            <a:off x="399600" y="4446900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  <p:sldLayoutId id="2147483699" r:id="rId41"/>
    <p:sldLayoutId id="2147483700" r:id="rId42"/>
    <p:sldLayoutId id="2147483701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57"/>
          <p:cNvSpPr txBox="1">
            <a:spLocks noGrp="1"/>
          </p:cNvSpPr>
          <p:nvPr>
            <p:ph type="ctrTitle"/>
          </p:nvPr>
        </p:nvSpPr>
        <p:spPr>
          <a:xfrm>
            <a:off x="455575" y="493344"/>
            <a:ext cx="8310300" cy="20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Font typeface="Calibri"/>
              <a:buNone/>
            </a:pPr>
            <a:r>
              <a:rPr lang="en-US" sz="3600" b="1" dirty="0">
                <a:solidFill>
                  <a:schemeClr val="lt1"/>
                </a:solidFill>
              </a:rPr>
              <a:t>Arrival Flight Efficiency in Numbers: What New the Covid-19 Crisis is Bringing to the Picture?</a:t>
            </a:r>
          </a:p>
        </p:txBody>
      </p:sp>
      <p:sp>
        <p:nvSpPr>
          <p:cNvPr id="230" name="Google Shape;230;p57"/>
          <p:cNvSpPr txBox="1"/>
          <p:nvPr/>
        </p:nvSpPr>
        <p:spPr>
          <a:xfrm>
            <a:off x="1410325" y="2648857"/>
            <a:ext cx="3771275" cy="1604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Henrik Hardell, LIU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800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Anastasia</a:t>
            </a:r>
            <a:r>
              <a:rPr lang="en-GB" sz="2800" i="1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Lemetti, LIU</a:t>
            </a: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GB" sz="2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Tatiana </a:t>
            </a:r>
            <a:r>
              <a:rPr lang="sv-SE" sz="2800" i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Polishchuk, LIU</a:t>
            </a:r>
            <a:endParaRPr sz="280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i="1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560"/>
              </a:spcBef>
              <a:spcAft>
                <a:spcPts val="0"/>
              </a:spcAft>
              <a:buNone/>
            </a:pPr>
            <a:endParaRPr sz="2800" i="1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B0411D1-62A6-406A-A93D-0A68404B62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133479-17FE-4F02-88B7-229E22D3E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06922"/>
            <a:ext cx="9144000" cy="653562"/>
          </a:xfrm>
          <a:prstGeom prst="rect">
            <a:avLst/>
          </a:prstGeom>
        </p:spPr>
      </p:pic>
      <p:pic>
        <p:nvPicPr>
          <p:cNvPr id="8" name="Google Shape;9;p25">
            <a:extLst>
              <a:ext uri="{FF2B5EF4-FFF2-40B4-BE49-F238E27FC236}">
                <a16:creationId xmlns:a16="http://schemas.microsoft.com/office/drawing/2014/main" id="{60D6ADCE-4D3F-423A-958A-43A46DBE97B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6606" t="17688" r="6125" b="16382"/>
          <a:stretch/>
        </p:blipFill>
        <p:spPr>
          <a:xfrm>
            <a:off x="6603275" y="3639223"/>
            <a:ext cx="2260800" cy="46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21"/>
    </mc:Choice>
    <mc:Fallback xmlns="">
      <p:transition spd="slow" advTm="16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367757"/>
            <a:ext cx="7737600" cy="623400"/>
          </a:xfrm>
        </p:spPr>
        <p:txBody>
          <a:bodyPr/>
          <a:lstStyle/>
          <a:p>
            <a:pPr algn="ctr"/>
            <a:r>
              <a:rPr lang="sv-SE" sz="3600" b="1" dirty="0">
                <a:solidFill>
                  <a:srgbClr val="1C4587"/>
                </a:solidFill>
              </a:rPr>
              <a:t>PI vs AIF</a:t>
            </a:r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11638EDD-C2CF-4467-B785-56D6BB6AB9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199" y="2119289"/>
            <a:ext cx="3261092" cy="2137390"/>
          </a:xfrm>
          <a:prstGeom prst="rect">
            <a:avLst/>
          </a:prstGeom>
        </p:spPr>
      </p:pic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5AA7379B-7A7E-4ABF-8409-C741016CC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8734" y="2020483"/>
            <a:ext cx="3325891" cy="2256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C5CA18-432D-44CF-832D-5E3D5BB8D9F5}"/>
              </a:ext>
            </a:extLst>
          </p:cNvPr>
          <p:cNvSpPr txBox="1"/>
          <p:nvPr/>
        </p:nvSpPr>
        <p:spPr>
          <a:xfrm>
            <a:off x="779064" y="1302529"/>
            <a:ext cx="7549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Regression of time flown level and additional time in TMA medians onto the AIF (R</a:t>
            </a:r>
            <a:r>
              <a:rPr lang="en-US" sz="1400" baseline="30000" dirty="0"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= 0.94 and 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en-US" sz="1400" baseline="30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= 0.96)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6A192D-6670-45CF-96E3-60B23B25E2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10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1CC8FC2-092C-41CD-947A-D1F50F7EA7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056AF-6AB2-4C4F-9BA2-CC9C207173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4547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375"/>
    </mc:Choice>
    <mc:Fallback xmlns="">
      <p:transition spd="slow" advTm="443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351854"/>
            <a:ext cx="7737600" cy="6234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1C4587"/>
                </a:solidFill>
              </a:rPr>
              <a:t>Weather Impact Factor (WIF)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CD370-79D5-49C2-B608-681829CD3625}"/>
              </a:ext>
            </a:extLst>
          </p:cNvPr>
          <p:cNvSpPr txBox="1"/>
          <p:nvPr/>
        </p:nvSpPr>
        <p:spPr>
          <a:xfrm>
            <a:off x="532737" y="1089680"/>
            <a:ext cx="8006964" cy="1213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Weather Impact Factor (WIF)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is a unified metric, representing the time period weather conditions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isolated scenario with low traffic flight performance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the same methodology as for AIF calculation, but without traffic intensity impact factor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D544307-3E43-42B3-A78E-3A9B76BBF35D}"/>
              </a:ext>
            </a:extLst>
          </p:cNvPr>
          <p:cNvSpPr txBox="1">
            <a:spLocks/>
          </p:cNvSpPr>
          <p:nvPr/>
        </p:nvSpPr>
        <p:spPr>
          <a:xfrm>
            <a:off x="667419" y="2417195"/>
            <a:ext cx="7737600" cy="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b="1" dirty="0">
                <a:solidFill>
                  <a:srgbClr val="1C4587"/>
                </a:solidFill>
              </a:rPr>
              <a:t>Traffic Impact Factor (TIF)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FA2DED-D94C-40CF-AB8E-3D38B6B30E56}"/>
              </a:ext>
            </a:extLst>
          </p:cNvPr>
          <p:cNvSpPr txBox="1"/>
          <p:nvPr/>
        </p:nvSpPr>
        <p:spPr>
          <a:xfrm>
            <a:off x="532737" y="3255392"/>
            <a:ext cx="8006964" cy="153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libri"/>
                <a:ea typeface="Calibri"/>
                <a:cs typeface="Calibri"/>
                <a:sym typeface="Calibri"/>
              </a:rPr>
              <a:t>Traffic</a:t>
            </a: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 Impact Factor (TIF)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is a unified metric, representing the time period traffic situation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800" dirty="0"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isolated scenario with good weather conditions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calculated by discretizing the traffic intensity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2CADEA-03EF-4FE5-ADF7-AD0F6C6AEFC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11</a:t>
            </a:fld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1A3DDD4-7574-4AB1-AD0A-97ED4BF06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45E7D6E-8844-48C5-B406-99360F7A3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96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615"/>
    </mc:Choice>
    <mc:Fallback xmlns="">
      <p:transition spd="slow" advTm="65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1C4587"/>
                </a:solidFill>
              </a:rPr>
              <a:t>Isolated Scenario with Low Traffic</a:t>
            </a:r>
            <a:endParaRPr lang="en-US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4B67F7C-8234-437C-B5A1-31CD798ED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75" y="1765004"/>
            <a:ext cx="3564006" cy="2418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B981C-C367-488F-87D8-70351B59EB3E}"/>
              </a:ext>
            </a:extLst>
          </p:cNvPr>
          <p:cNvSpPr txBox="1"/>
          <p:nvPr/>
        </p:nvSpPr>
        <p:spPr>
          <a:xfrm>
            <a:off x="4649972" y="2597123"/>
            <a:ext cx="37727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Time Flown Level vs WIF: 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0.94</a:t>
            </a:r>
          </a:p>
          <a:p>
            <a:endParaRPr lang="en-GB" sz="1600" i="1" dirty="0">
              <a:solidFill>
                <a:schemeClr val="dk1"/>
              </a:solidFill>
              <a:highlight>
                <a:schemeClr val="lt1"/>
              </a:highlight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Time in TMA vs WIF: 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0.62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02B26F-8A7B-4963-8704-B5EB2E3762AE}"/>
              </a:ext>
            </a:extLst>
          </p:cNvPr>
          <p:cNvSpPr txBox="1"/>
          <p:nvPr/>
        </p:nvSpPr>
        <p:spPr>
          <a:xfrm>
            <a:off x="4699591" y="1833364"/>
            <a:ext cx="3564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April-July 2020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8A4E83C-382C-4B18-8B65-7A818BB7776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12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AF2408E-2F4A-4981-80C2-049A3B3AFA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8C967B-2FAA-4011-A588-D5A2AA14A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61119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2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288"/>
    </mc:Choice>
    <mc:Fallback xmlns="">
      <p:transition spd="slow" advTm="30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621828"/>
            <a:ext cx="7737600" cy="623400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1C4587"/>
                </a:solidFill>
              </a:rPr>
              <a:t>Isolated Scenario with Good Weather Conditions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933AB7-F2B5-4D08-8BA9-1A474C1C7571}"/>
              </a:ext>
            </a:extLst>
          </p:cNvPr>
          <p:cNvSpPr txBox="1"/>
          <p:nvPr/>
        </p:nvSpPr>
        <p:spPr>
          <a:xfrm>
            <a:off x="544936" y="1586865"/>
            <a:ext cx="78777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Cloud base height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≥ 200 feet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Low cloud cover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&lt; 1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Wind gust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≤ 25 knots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Convective Available Potential Energy </a:t>
            </a:r>
            <a:r>
              <a:rPr lang="en-US" sz="18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≤ 150 J/kg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oogle Shape;281;g5349394ff2_0_553">
            <a:extLst>
              <a:ext uri="{FF2B5EF4-FFF2-40B4-BE49-F238E27FC236}">
                <a16:creationId xmlns:a16="http://schemas.microsoft.com/office/drawing/2014/main" id="{D0BD88D5-BC55-4A80-AFE3-A44A9C929EF2}"/>
              </a:ext>
            </a:extLst>
          </p:cNvPr>
          <p:cNvGrpSpPr/>
          <p:nvPr/>
        </p:nvGrpSpPr>
        <p:grpSpPr>
          <a:xfrm>
            <a:off x="758482" y="3813382"/>
            <a:ext cx="7465736" cy="674165"/>
            <a:chOff x="688925" y="5112250"/>
            <a:chExt cx="7835575" cy="898886"/>
          </a:xfrm>
        </p:grpSpPr>
        <p:pic>
          <p:nvPicPr>
            <p:cNvPr id="9" name="Google Shape;282;g5349394ff2_0_553">
              <a:extLst>
                <a:ext uri="{FF2B5EF4-FFF2-40B4-BE49-F238E27FC236}">
                  <a16:creationId xmlns:a16="http://schemas.microsoft.com/office/drawing/2014/main" id="{2AA15B0B-3DB2-485E-8D9B-17B9C53973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88925" y="5112250"/>
              <a:ext cx="839586" cy="7635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283;g5349394ff2_0_553">
              <a:extLst>
                <a:ext uri="{FF2B5EF4-FFF2-40B4-BE49-F238E27FC236}">
                  <a16:creationId xmlns:a16="http://schemas.microsoft.com/office/drawing/2014/main" id="{CB7E8CC3-D718-42FC-90B6-5B4267155F0F}"/>
                </a:ext>
              </a:extLst>
            </p:cNvPr>
            <p:cNvSpPr txBox="1"/>
            <p:nvPr/>
          </p:nvSpPr>
          <p:spPr>
            <a:xfrm>
              <a:off x="1528500" y="5112251"/>
              <a:ext cx="6996000" cy="898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0" tIns="68550" rIns="68550" bIns="6855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M. </a:t>
              </a:r>
              <a:r>
                <a:rPr lang="en-US" sz="12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Taszarek</a:t>
              </a:r>
              <a:r>
                <a:rPr lang="en-US" sz="12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S. </a:t>
              </a:r>
              <a:r>
                <a:rPr lang="en-US" sz="12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Kendzierski</a:t>
              </a:r>
              <a:r>
                <a:rPr lang="en-US" sz="12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and N. </a:t>
              </a:r>
              <a:r>
                <a:rPr lang="en-US" sz="1200" b="0" i="0" dirty="0" err="1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Pilguj</a:t>
              </a:r>
              <a:r>
                <a:rPr lang="en-US" sz="1200" b="0" i="0" dirty="0"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, “Hazardous weather affecting European airports: Climatological estimates of situations with limited visibility, thunderstorm, low-level wind shear and snowfall from ERA5,” Weather and Climate Extremes, vol. 28, article 100243, 2020.</a:t>
              </a:r>
              <a:endParaRPr sz="1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64176-45BE-4290-871E-F00A44B8F3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13</a:t>
            </a:fld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40D2053-6946-4915-B0E4-C37EF262A9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E1CE0A-111A-4F4C-9944-8FB11CC8FC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87547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76"/>
    </mc:Choice>
    <mc:Fallback xmlns="">
      <p:transition spd="slow" advTm="40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579297"/>
            <a:ext cx="7737600" cy="1084735"/>
          </a:xfrm>
        </p:spPr>
        <p:txBody>
          <a:bodyPr/>
          <a:lstStyle/>
          <a:p>
            <a:pPr algn="ctr"/>
            <a:r>
              <a:rPr lang="en-US" sz="2800" b="1" dirty="0">
                <a:solidFill>
                  <a:srgbClr val="1C4587"/>
                </a:solidFill>
              </a:rPr>
              <a:t>Isolated Scenario with Good Weather Conditions (cont.)</a:t>
            </a:r>
            <a:endParaRPr lang="en-US" sz="2800" dirty="0"/>
          </a:p>
        </p:txBody>
      </p:sp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CF15E92-748D-4D8B-8D6A-2897C78B1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75" y="1971259"/>
            <a:ext cx="3617449" cy="23771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A9A048-C5FD-43B6-9CC7-B9F1E7D82236}"/>
              </a:ext>
            </a:extLst>
          </p:cNvPr>
          <p:cNvSpPr txBox="1"/>
          <p:nvPr/>
        </p:nvSpPr>
        <p:spPr>
          <a:xfrm>
            <a:off x="4671237" y="2268277"/>
            <a:ext cx="37876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Time in TMA vs TIF: 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0.81</a:t>
            </a:r>
          </a:p>
          <a:p>
            <a:endParaRPr lang="en-GB" sz="1600" i="1" dirty="0">
              <a:solidFill>
                <a:schemeClr val="dk1"/>
              </a:solidFill>
              <a:highlight>
                <a:schemeClr val="lt1"/>
              </a:highlight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Time Flown Level vs TIF: 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0.47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9303418-B70E-4B8C-AB34-A34BA685E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14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8232285-AF36-4EE3-9A2B-4320FB77D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09D4D9-2DC8-4945-9DE8-375084C0CE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46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25"/>
    </mc:Choice>
    <mc:Fallback xmlns="">
      <p:transition spd="slow" advTm="21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153" y="153996"/>
            <a:ext cx="7876069" cy="623400"/>
          </a:xfrm>
        </p:spPr>
        <p:txBody>
          <a:bodyPr/>
          <a:lstStyle/>
          <a:p>
            <a:r>
              <a:rPr lang="en-GB" sz="3600" b="1" dirty="0">
                <a:solidFill>
                  <a:srgbClr val="1C4587"/>
                </a:solidFill>
              </a:rPr>
              <a:t>Vertical Profiles – 12.04.20 and 04.05.20</a:t>
            </a:r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D8F7A9F-2295-4DCF-9825-45CCC651E4CF}"/>
              </a:ext>
            </a:extLst>
          </p:cNvPr>
          <p:cNvGrpSpPr/>
          <p:nvPr/>
        </p:nvGrpSpPr>
        <p:grpSpPr>
          <a:xfrm>
            <a:off x="1361464" y="866853"/>
            <a:ext cx="6103489" cy="3646691"/>
            <a:chOff x="1361464" y="866853"/>
            <a:chExt cx="6103489" cy="3646691"/>
          </a:xfrm>
        </p:grpSpPr>
        <p:pic>
          <p:nvPicPr>
            <p:cNvPr id="5" name="Picture 4" descr="Chart&#10;&#10;Description automatically generated">
              <a:extLst>
                <a:ext uri="{FF2B5EF4-FFF2-40B4-BE49-F238E27FC236}">
                  <a16:creationId xmlns:a16="http://schemas.microsoft.com/office/drawing/2014/main" id="{73BC4F44-E186-4435-B7C5-E9D8D7B1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1826" y="2806090"/>
              <a:ext cx="2993127" cy="1707454"/>
            </a:xfrm>
            <a:prstGeom prst="rect">
              <a:avLst/>
            </a:prstGeom>
          </p:spPr>
        </p:pic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A613DC05-D275-49B2-BDD8-43D384CF1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77386" y="2797626"/>
              <a:ext cx="2993129" cy="1707455"/>
            </a:xfrm>
            <a:prstGeom prst="rect">
              <a:avLst/>
            </a:prstGeom>
          </p:spPr>
        </p:pic>
        <p:pic>
          <p:nvPicPr>
            <p:cNvPr id="11" name="Picture 10" descr="Chart&#10;&#10;Description automatically generated">
              <a:extLst>
                <a:ext uri="{FF2B5EF4-FFF2-40B4-BE49-F238E27FC236}">
                  <a16:creationId xmlns:a16="http://schemas.microsoft.com/office/drawing/2014/main" id="{57B15D90-6531-4264-90D8-2BD25B2FE2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1464" y="884863"/>
              <a:ext cx="2937807" cy="1912763"/>
            </a:xfrm>
            <a:prstGeom prst="rect">
              <a:avLst/>
            </a:prstGeom>
          </p:spPr>
        </p:pic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7788188F-6534-4D25-B253-DA58788F1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441759" y="866853"/>
              <a:ext cx="2993128" cy="1948781"/>
            </a:xfrm>
            <a:prstGeom prst="rect">
              <a:avLst/>
            </a:prstGeom>
          </p:spPr>
        </p:pic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B19B4-0FE8-44D4-9198-EFABF67D91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15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D4EF83B-CE0D-4BF0-90C6-83FA4C1D9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2156C7-E06B-4C72-B55A-F4FE5F7CE8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87" y="4657060"/>
            <a:ext cx="9144000" cy="56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7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352"/>
    </mc:Choice>
    <mc:Fallback xmlns="">
      <p:transition spd="slow" advTm="72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278" y="501326"/>
            <a:ext cx="80793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</a:rPr>
              <a:t>Fuel Burn – 12.04.20 and 04.05.20</a:t>
            </a:r>
            <a:endParaRPr lang="en-US" dirty="0"/>
          </a:p>
        </p:txBody>
      </p:sp>
      <p:pic>
        <p:nvPicPr>
          <p:cNvPr id="5" name="Picture 4" descr="Chart, bar chart&#10;&#10;Description automatically generated">
            <a:extLst>
              <a:ext uri="{FF2B5EF4-FFF2-40B4-BE49-F238E27FC236}">
                <a16:creationId xmlns:a16="http://schemas.microsoft.com/office/drawing/2014/main" id="{E3045482-B6CE-4527-BCC2-1F2B6755E6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009" y="1406848"/>
            <a:ext cx="3373732" cy="2530299"/>
          </a:xfrm>
          <a:prstGeom prst="rect">
            <a:avLst/>
          </a:prstGeom>
        </p:spPr>
      </p:pic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04376F59-5ED3-4043-B331-51B0C6A11B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659" y="1480662"/>
            <a:ext cx="3275313" cy="2456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F19710-0991-415C-B39E-713516839A7C}"/>
              </a:ext>
            </a:extLst>
          </p:cNvPr>
          <p:cNvSpPr txBox="1"/>
          <p:nvPr/>
        </p:nvSpPr>
        <p:spPr>
          <a:xfrm>
            <a:off x="1049079" y="4167963"/>
            <a:ext cx="2977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1416 kgs (42%)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AB594-9366-446C-AB23-57C909F72E6C}"/>
              </a:ext>
            </a:extLst>
          </p:cNvPr>
          <p:cNvSpPr txBox="1"/>
          <p:nvPr/>
        </p:nvSpPr>
        <p:spPr>
          <a:xfrm>
            <a:off x="5372987" y="4173829"/>
            <a:ext cx="2147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1444 kgs (41%)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4D9C-DBA4-4B84-A631-87D2225015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16</a:t>
            </a:fld>
            <a:endParaRPr lang="en-GB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0F0032F-F743-4437-99DD-7CA4FF3461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3504E42-0F40-418E-BAE0-F8E4596F8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06517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18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459"/>
    </mc:Choice>
    <mc:Fallback xmlns="">
      <p:transition spd="slow" advTm="5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310151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102EA-C099-439C-BC1A-8463F18CB077}"/>
              </a:ext>
            </a:extLst>
          </p:cNvPr>
          <p:cNvSpPr txBox="1"/>
          <p:nvPr/>
        </p:nvSpPr>
        <p:spPr>
          <a:xfrm>
            <a:off x="616688" y="1099823"/>
            <a:ext cx="7842237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Evaluated the performance of Stockholm Arlanda airport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an isolated scenario with low traffic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evealed that the average time spent by aircraft in TMA has decreased compared to the pre-pandemic scenario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Vertical flight efficiency has not improved despite the low traffic volumes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Revealed a strong correlation of vertical flight efficiency with weather conditions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Vertical inefficiency in terms of extra fuel burn is up to 42%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valuated an isolated scenario with good weather conditions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Traffic intensity has a strong impact on TMA performance but influences mostly the lateral efficiency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6DC91-E57C-4552-A683-5424CCC299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17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CCEEB9A-2786-47A9-87DB-AFF81E72B7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64279E-2B9D-42CB-A3E0-2BB1B6DF0B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58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242"/>
    </mc:Choice>
    <mc:Fallback xmlns="">
      <p:transition spd="slow" advTm="92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310151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C102EA-C099-439C-BC1A-8463F18CB077}"/>
              </a:ext>
            </a:extLst>
          </p:cNvPr>
          <p:cNvSpPr txBox="1"/>
          <p:nvPr/>
        </p:nvSpPr>
        <p:spPr>
          <a:xfrm>
            <a:off x="616688" y="1099823"/>
            <a:ext cx="7842237" cy="296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Evaluated the performance of Stockholm Arlanda airport 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an isolated scenario with low traffic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evealed that the time spent by aircraft in TMA has decreased compared to the pre-pandemic scenario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Vertical flight efficiency has not improved despite the low traffic volumes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Revealed a strong correlation of vertical flight efficiency with weather conditions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Vertical inefficiency in terms of extra fuel burn is up to 42%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➢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valuated an isolated scenario with good weather conditions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Traffic intensity has a strong impact on TMA performance but influences mostly the lateral efficiency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E628AA-1AE0-45FD-A419-E30546C2B9F6}"/>
              </a:ext>
            </a:extLst>
          </p:cNvPr>
          <p:cNvSpPr txBox="1"/>
          <p:nvPr/>
        </p:nvSpPr>
        <p:spPr>
          <a:xfrm>
            <a:off x="685075" y="3941122"/>
            <a:ext cx="773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  <a:endParaRPr lang="en-US" sz="320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68BE77F-9F50-4522-8B31-3378A30C56F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18</a:t>
            </a:fld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496B925-31A6-42AF-ACA5-7A3EA80754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410883-91E7-4A87-8BAA-6237C1E62F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1119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30"/>
    </mc:Choice>
    <mc:Fallback xmlns="">
      <p:transition spd="slow" advTm="4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80" y="214242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</a:rPr>
              <a:t>Stockholm Arlanda Airport 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9F1BDF-6034-41C8-AB74-A23967D4099A}"/>
              </a:ext>
            </a:extLst>
          </p:cNvPr>
          <p:cNvSpPr txBox="1"/>
          <p:nvPr/>
        </p:nvSpPr>
        <p:spPr>
          <a:xfrm>
            <a:off x="3687232" y="3529547"/>
            <a:ext cx="45558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Calibri" panose="020F0502020204030204" pitchFamily="34" charset="0"/>
                <a:cs typeface="Calibri" panose="020F0502020204030204" pitchFamily="34" charset="0"/>
              </a:rPr>
              <a:t>Supported by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the SESAR Joint Undertaking under the European Union’s Horizon 2020 research and innovation programme  under grant agreement No 783287.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A3AA1-589C-4F19-B7CE-EABFCA79956A}"/>
              </a:ext>
            </a:extLst>
          </p:cNvPr>
          <p:cNvSpPr txBox="1"/>
          <p:nvPr/>
        </p:nvSpPr>
        <p:spPr>
          <a:xfrm>
            <a:off x="3649851" y="1243487"/>
            <a:ext cx="459322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Stockholm Arlanda (ESSA)</a:t>
            </a:r>
          </a:p>
          <a:p>
            <a:endParaRPr lang="en-GB" sz="1800" b="1" dirty="0">
              <a:solidFill>
                <a:srgbClr val="222222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1800" i="0" u="none" strike="noStrike" cap="none" dirty="0">
                <a:solidFill>
                  <a:srgbClr val="222222"/>
                </a:solidFill>
                <a:highlight>
                  <a:srgbClr val="FFFFFF"/>
                </a:highligh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Focus on TMA</a:t>
            </a:r>
          </a:p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1E50E4-60B1-443E-A6AA-A24E542A626C}"/>
              </a:ext>
            </a:extLst>
          </p:cNvPr>
          <p:cNvGrpSpPr/>
          <p:nvPr/>
        </p:nvGrpSpPr>
        <p:grpSpPr>
          <a:xfrm>
            <a:off x="936896" y="1009656"/>
            <a:ext cx="2407644" cy="3475217"/>
            <a:chOff x="1339528" y="1034917"/>
            <a:chExt cx="2407644" cy="3475217"/>
          </a:xfrm>
        </p:grpSpPr>
        <p:pic>
          <p:nvPicPr>
            <p:cNvPr id="11" name="Google Shape;370;p4">
              <a:extLst>
                <a:ext uri="{FF2B5EF4-FFF2-40B4-BE49-F238E27FC236}">
                  <a16:creationId xmlns:a16="http://schemas.microsoft.com/office/drawing/2014/main" id="{D3EE333D-4596-459A-8160-359C432DE8E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9528" y="1034917"/>
              <a:ext cx="2407644" cy="34752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372;p4">
              <a:extLst>
                <a:ext uri="{FF2B5EF4-FFF2-40B4-BE49-F238E27FC236}">
                  <a16:creationId xmlns:a16="http://schemas.microsoft.com/office/drawing/2014/main" id="{30AF0CF9-4072-4F0D-8013-C6C5EE02EE06}"/>
                </a:ext>
              </a:extLst>
            </p:cNvPr>
            <p:cNvSpPr/>
            <p:nvPr/>
          </p:nvSpPr>
          <p:spPr>
            <a:xfrm>
              <a:off x="2265400" y="3398100"/>
              <a:ext cx="555900" cy="447900"/>
            </a:xfrm>
            <a:prstGeom prst="rect">
              <a:avLst/>
            </a:prstGeom>
            <a:noFill/>
            <a:ln w="28575" cap="flat" cmpd="sng">
              <a:solidFill>
                <a:srgbClr val="FF00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highlight>
                  <a:srgbClr val="FF2BC2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82B357-2226-4EA6-80F1-3FE6DB8E7A48}"/>
              </a:ext>
            </a:extLst>
          </p:cNvPr>
          <p:cNvSpPr txBox="1"/>
          <p:nvPr/>
        </p:nvSpPr>
        <p:spPr>
          <a:xfrm>
            <a:off x="3687232" y="2545028"/>
            <a:ext cx="4726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March-July 2020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March-July 2019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AB44FE-2A68-4A04-A75A-39797793A6A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2</a:t>
            </a:fld>
            <a:endParaRPr lang="en-GB" dirty="0"/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DDB6E816-3157-4157-98D6-BF6C69EC88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F906E94-E38F-4D4C-AE01-D506E5D1B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95061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19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67"/>
    </mc:Choice>
    <mc:Fallback xmlns="">
      <p:transition spd="slow" advTm="4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178068"/>
            <a:ext cx="7737600" cy="6234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1C4587"/>
                </a:solidFill>
              </a:rPr>
              <a:t>Data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3D2FA8-EA1B-45B0-97A3-9DB434C91CD2}"/>
              </a:ext>
            </a:extLst>
          </p:cNvPr>
          <p:cNvSpPr txBox="1"/>
          <p:nvPr/>
        </p:nvSpPr>
        <p:spPr>
          <a:xfrm>
            <a:off x="561814" y="801468"/>
            <a:ext cx="8020372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3683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Flight trajectories</a:t>
            </a:r>
            <a:endParaRPr lang="en-US" sz="1800" b="0" i="0" u="none" strike="noStrike" baseline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OpenSky Network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Flightradar24</a:t>
            </a:r>
            <a:endParaRPr lang="en-GB" sz="1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368300">
              <a:lnSpc>
                <a:spcPct val="200000"/>
              </a:lnSpc>
              <a:buClr>
                <a:schemeClr val="dk1"/>
              </a:buClr>
              <a:buSzPts val="2200"/>
              <a:buFont typeface="Calibri"/>
              <a:buChar char="➢"/>
            </a:pPr>
            <a:r>
              <a:rPr lang="en-GB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Aircraft performance data</a:t>
            </a:r>
          </a:p>
          <a:p>
            <a:pPr marL="548640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GB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EUROCONTROL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BADA v4</a:t>
            </a:r>
            <a:endParaRPr lang="en-GB"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➢"/>
            </a:pP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Historical weather data</a:t>
            </a:r>
            <a:endParaRPr lang="en-GB" sz="800" dirty="0">
              <a:latin typeface="Calibri"/>
              <a:ea typeface="Calibri"/>
              <a:cs typeface="Calibri"/>
              <a:sym typeface="Calibri"/>
            </a:endParaRPr>
          </a:p>
          <a:p>
            <a:pPr marL="54864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ECMWF</a:t>
            </a:r>
            <a:r>
              <a:rPr lang="en-GB" sz="18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ERA5 Reanalysis dataset</a:t>
            </a:r>
          </a:p>
          <a:p>
            <a:pPr marL="548640" marR="0" lvl="0" indent="-18288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METARs</a:t>
            </a:r>
            <a:endParaRPr lang="en-GB" sz="1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2AC11-DBB6-42D2-B6C8-146D360546B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3</a:t>
            </a:fld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04349B2-22DA-4BDE-970F-F4FB23B4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2FC71C-968F-45CD-85DD-1B760F8DF0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3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560"/>
    </mc:Choice>
    <mc:Fallback xmlns="">
      <p:transition spd="slow" advTm="89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75" y="407427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</a:rPr>
              <a:t>TMA PIs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044B0E-95D3-4053-860A-7B0DEBF06DC3}"/>
              </a:ext>
            </a:extLst>
          </p:cNvPr>
          <p:cNvSpPr txBox="1"/>
          <p:nvPr/>
        </p:nvSpPr>
        <p:spPr>
          <a:xfrm>
            <a:off x="685075" y="1104310"/>
            <a:ext cx="779564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➢"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Time in TMA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actual transit time</a:t>
            </a:r>
            <a:endParaRPr lang="en-GB" dirty="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➢"/>
            </a:pPr>
            <a:r>
              <a:rPr lang="en-GB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Time Flown Level</a:t>
            </a:r>
            <a:endParaRPr lang="en-GB"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ertical speed below 300 feet per minute</a:t>
            </a: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b="0" i="0" u="none" strike="noStrike" cap="none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minimum  time  duration  of  the  level  flight  is  considered  30 seconds</a:t>
            </a:r>
            <a:endParaRPr lang="en-US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➢"/>
            </a:pP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dditional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F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uel </a:t>
            </a:r>
            <a:r>
              <a:rPr lang="en-GB" sz="1800" b="1" dirty="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urned</a:t>
            </a:r>
            <a:endParaRPr lang="en-GB" sz="180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48640" lvl="1" indent="-182880">
              <a:lnSpc>
                <a:spcPct val="150000"/>
              </a:lnSpc>
              <a:buClr>
                <a:schemeClr val="dk1"/>
              </a:buClr>
              <a:buSzPts val="1500"/>
              <a:buFont typeface="Calibri"/>
              <a:buChar char="○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actual vs CDO trajectories fuel burn</a:t>
            </a:r>
            <a:endParaRPr lang="en-GB" sz="1800" dirty="0">
              <a:latin typeface="Calibri"/>
              <a:ea typeface="Calibri"/>
              <a:cs typeface="Calibri"/>
              <a:sym typeface="Calibri"/>
            </a:endParaRP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E885-6973-47A6-890E-3EEEC11C1D8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4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CA5F86-9513-4326-956D-C6309FED8D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5594E0-B5B6-4423-97E9-D7DCF0B00F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215"/>
    </mc:Choice>
    <mc:Fallback xmlns="">
      <p:transition spd="slow" advTm="1022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60" y="400987"/>
            <a:ext cx="80793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</a:rPr>
              <a:t>Fuel Burn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CC4D9C-DBA4-4B84-A631-87D22250157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5</a:t>
            </a:fld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A253590-9A05-41B6-81E1-C7AE3C32EBEC}"/>
              </a:ext>
            </a:extLst>
          </p:cNvPr>
          <p:cNvGrpSpPr/>
          <p:nvPr/>
        </p:nvGrpSpPr>
        <p:grpSpPr>
          <a:xfrm>
            <a:off x="884850" y="1154133"/>
            <a:ext cx="7374300" cy="3621300"/>
            <a:chOff x="884850" y="1154133"/>
            <a:chExt cx="7374300" cy="3621300"/>
          </a:xfrm>
        </p:grpSpPr>
        <p:sp>
          <p:nvSpPr>
            <p:cNvPr id="10" name="Google Shape;294;g5349394ff2_0_924">
              <a:extLst>
                <a:ext uri="{FF2B5EF4-FFF2-40B4-BE49-F238E27FC236}">
                  <a16:creationId xmlns:a16="http://schemas.microsoft.com/office/drawing/2014/main" id="{B2FDCE52-D2BA-40D8-BD85-2CAE497461C6}"/>
                </a:ext>
              </a:extLst>
            </p:cNvPr>
            <p:cNvSpPr txBox="1"/>
            <p:nvPr/>
          </p:nvSpPr>
          <p:spPr>
            <a:xfrm>
              <a:off x="884850" y="1154133"/>
              <a:ext cx="7374300" cy="362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Calculated using BADA v4 methodology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xml file with aircraft performance data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Different models depending on engine type and engine rating (max climb, max cruise, idle, no rating)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General formula: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𝛅 - pressure ratio,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θ - temperature ratio, </a:t>
              </a:r>
              <a:r>
                <a:rPr lang="en-GB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</a:t>
              </a:r>
              <a:r>
                <a:rPr lang="en-GB" baseline="-250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mref</a:t>
              </a: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- weight force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</a:t>
              </a:r>
              <a:r>
                <a:rPr lang="en-GB" baseline="-25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</a:t>
              </a: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- speed of sound , L</a:t>
              </a:r>
              <a:r>
                <a:rPr lang="en-GB" baseline="-25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HV</a:t>
              </a: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- fuel lower rating, C</a:t>
              </a:r>
              <a:r>
                <a:rPr lang="en-GB" baseline="-250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F </a:t>
              </a: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- fuel coefficient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Thrust computation </a:t>
              </a:r>
              <a:endParaRPr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457200" lvl="0" indent="-31750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Char char="➢"/>
              </a:pPr>
              <a:r>
                <a:rPr lang="en-GB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Idle thrust at descent </a:t>
              </a:r>
              <a:endParaRPr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" name="Google Shape;295;g5349394ff2_0_924">
              <a:extLst>
                <a:ext uri="{FF2B5EF4-FFF2-40B4-BE49-F238E27FC236}">
                  <a16:creationId xmlns:a16="http://schemas.microsoft.com/office/drawing/2014/main" id="{747C6F5B-41D3-4F74-BA3C-B57CBEB77F5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953759" y="2505235"/>
              <a:ext cx="2978944" cy="5500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96;g5349394ff2_0_924">
              <a:extLst>
                <a:ext uri="{FF2B5EF4-FFF2-40B4-BE49-F238E27FC236}">
                  <a16:creationId xmlns:a16="http://schemas.microsoft.com/office/drawing/2014/main" id="{6EAEBF28-596A-415D-9EF8-B5C49B91F31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53759" y="3771482"/>
              <a:ext cx="1750219" cy="43576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7BE1C1EE-B348-468E-A3A6-017EB7E3B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DA9B445-FE57-4E55-A3F7-D1DBD6F370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479960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406"/>
    </mc:Choice>
    <mc:Fallback xmlns="">
      <p:transition spd="slow" advTm="54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541361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Arrival Flights</a:t>
            </a:r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39E429-06D1-433E-9760-4B2DDABF41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532BA6A-9F6A-4C2E-80E5-A46E2EB66F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C9E8997E-76FE-4243-BC3F-F3C74BDC62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210" y="1629341"/>
            <a:ext cx="6909580" cy="2629076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4DD088-7946-4F14-8F33-2E3D210730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6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8E9CEE4-4E13-4AD4-8FED-6BC589659E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BF889E1-6ADE-43F2-A384-AA71873371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9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1"/>
    </mc:Choice>
    <mc:Fallback xmlns="">
      <p:transition spd="slow" advTm="14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line chart, histogram&#10;&#10;Description automatically generated">
            <a:extLst>
              <a:ext uri="{FF2B5EF4-FFF2-40B4-BE49-F238E27FC236}">
                <a16:creationId xmlns:a16="http://schemas.microsoft.com/office/drawing/2014/main" id="{C6EE55ED-4BC7-4888-B7FE-26965E89D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604" y="967677"/>
            <a:ext cx="4942474" cy="1749468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ED4BEE51-A063-4DF5-A0A0-FA3E14E45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604" y="2660438"/>
            <a:ext cx="4992093" cy="187915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9E6590B-218E-422B-A8B8-DABADDCFB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344277"/>
            <a:ext cx="7737600" cy="623400"/>
          </a:xfrm>
        </p:spPr>
        <p:txBody>
          <a:bodyPr/>
          <a:lstStyle/>
          <a:p>
            <a:pPr algn="ctr"/>
            <a:r>
              <a:rPr lang="en-GB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PIs in 2019 and 2020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571C9B-F3CD-41A2-824D-1C0E0FA090D0}"/>
              </a:ext>
            </a:extLst>
          </p:cNvPr>
          <p:cNvSpPr txBox="1"/>
          <p:nvPr/>
        </p:nvSpPr>
        <p:spPr>
          <a:xfrm>
            <a:off x="6097064" y="1134358"/>
            <a:ext cx="28689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i="1" dirty="0">
              <a:solidFill>
                <a:schemeClr val="dk1"/>
              </a:solidFill>
              <a:highlight>
                <a:schemeClr val="lt1"/>
              </a:highlight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Time in TMA vs traffic intensity:</a:t>
            </a: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0.43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4AA826-337D-431A-B218-AF138B315BF6}"/>
              </a:ext>
            </a:extLst>
          </p:cNvPr>
          <p:cNvSpPr txBox="1"/>
          <p:nvPr/>
        </p:nvSpPr>
        <p:spPr>
          <a:xfrm>
            <a:off x="6022637" y="2732075"/>
            <a:ext cx="28689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600" i="1" dirty="0">
              <a:solidFill>
                <a:schemeClr val="dk1"/>
              </a:solidFill>
              <a:highlight>
                <a:schemeClr val="lt1"/>
              </a:highlight>
              <a:latin typeface="Calibri" panose="020F0502020204030204" pitchFamily="34" charset="0"/>
              <a:cs typeface="Calibri" panose="020F0502020204030204" pitchFamily="34" charset="0"/>
              <a:sym typeface="Georgia"/>
            </a:endParaRP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cs typeface="Calibri" panose="020F0502020204030204" pitchFamily="34" charset="0"/>
                <a:sym typeface="Georgia"/>
              </a:rPr>
              <a:t>Time flown level vs traffic intensity:</a:t>
            </a:r>
          </a:p>
          <a:p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R</a:t>
            </a:r>
            <a:r>
              <a:rPr lang="en-GB" sz="1600" i="1" baseline="30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2</a:t>
            </a:r>
            <a:r>
              <a:rPr lang="en-GB" sz="1600" i="1" baseline="-25000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adj</a:t>
            </a:r>
            <a:r>
              <a:rPr lang="en-GB" sz="1600" i="1" dirty="0">
                <a:solidFill>
                  <a:schemeClr val="dk1"/>
                </a:solidFill>
                <a:highlight>
                  <a:schemeClr val="lt1"/>
                </a:highlight>
                <a:latin typeface="Calibri" panose="020F0502020204030204" pitchFamily="34" charset="0"/>
                <a:ea typeface="Georgia"/>
                <a:cs typeface="Calibri" panose="020F0502020204030204" pitchFamily="34" charset="0"/>
                <a:sym typeface="Georgia"/>
              </a:rPr>
              <a:t> = 0.11</a:t>
            </a:r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91BEC19-4C42-4795-B83E-F601FBDC87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7</a:t>
            </a:fld>
            <a:endParaRPr lang="en-GB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24065C3-F86F-447B-B2E5-C4CC9BC9D7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AA4A02-E166-42B6-A119-22E5AEA07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515464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0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06"/>
    </mc:Choice>
    <mc:Fallback xmlns="">
      <p:transition spd="slow" advTm="50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447202"/>
            <a:ext cx="7737600" cy="623400"/>
          </a:xfrm>
        </p:spPr>
        <p:txBody>
          <a:bodyPr/>
          <a:lstStyle/>
          <a:p>
            <a:pPr algn="ctr"/>
            <a:r>
              <a:rPr lang="en-GB" sz="3600" b="1" dirty="0">
                <a:solidFill>
                  <a:srgbClr val="1C45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Weather Metrics</a:t>
            </a:r>
            <a:r>
              <a:rPr lang="en-GB" sz="3600" dirty="0">
                <a:highlight>
                  <a:srgbClr val="E4E8EE"/>
                </a:highlight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3BE434-1278-428E-95B7-3DA8A99B9CA8}"/>
              </a:ext>
            </a:extLst>
          </p:cNvPr>
          <p:cNvSpPr txBox="1"/>
          <p:nvPr/>
        </p:nvSpPr>
        <p:spPr>
          <a:xfrm>
            <a:off x="633130" y="1250738"/>
            <a:ext cx="787773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Cloud base height</a:t>
            </a: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Low cloud cover</a:t>
            </a: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Wind gust</a:t>
            </a:r>
          </a:p>
          <a:p>
            <a:pPr marL="457200" lvl="0" indent="-342900">
              <a:lnSpc>
                <a:spcPct val="150000"/>
              </a:lnSpc>
              <a:buSzPts val="1800"/>
              <a:buChar char="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Convective Available Potential Energy (CAPE)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DC84F8-2615-47B0-998F-986F7A34AE13}"/>
              </a:ext>
            </a:extLst>
          </p:cNvPr>
          <p:cNvSpPr txBox="1"/>
          <p:nvPr/>
        </p:nvSpPr>
        <p:spPr>
          <a:xfrm>
            <a:off x="703200" y="3209598"/>
            <a:ext cx="765399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marR="0" lv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</a:pPr>
            <a:r>
              <a:rPr lang="en-GB" sz="140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ECMWF ERA5 Reanalysis Dataset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horizontal resolution of </a:t>
            </a:r>
            <a:r>
              <a:rPr lang="en-GB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0.25 ֯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between grid points =&gt; average within TMA</a:t>
            </a:r>
          </a:p>
          <a:p>
            <a:pPr marL="742950" lvl="1" indent="-285750"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24 times per day</a:t>
            </a:r>
            <a:endParaRPr lang="en-GB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15A9F2D-935C-4002-8C93-4E8B0AB7540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8</a:t>
            </a:fld>
            <a:endParaRPr lang="en-GB" dirty="0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E71D5D-1BC2-4DE5-97E0-6CDA219166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27032-DC07-4D50-8532-303CB78D1A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61119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9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658"/>
    </mc:Choice>
    <mc:Fallback xmlns="">
      <p:transition spd="slow" advTm="466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2F0CE-46EA-4603-94D0-54D4FCA4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200" y="351854"/>
            <a:ext cx="7737600" cy="6234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rgbClr val="1C4587"/>
                </a:solidFill>
              </a:rPr>
              <a:t>Aggregated Impact Factor (AIF)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0CD370-79D5-49C2-B608-681829CD3625}"/>
              </a:ext>
            </a:extLst>
          </p:cNvPr>
          <p:cNvSpPr txBox="1"/>
          <p:nvPr/>
        </p:nvSpPr>
        <p:spPr>
          <a:xfrm>
            <a:off x="532737" y="1248355"/>
            <a:ext cx="8006964" cy="3290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Aggregated Impact Factor (AIF)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 is a unified condition metric, representing the time period weather and traffic situation	[Lemetti et al., ICRAT'20]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>
                <a:latin typeface="Calibri"/>
                <a:ea typeface="Calibri"/>
                <a:cs typeface="Calibri"/>
                <a:sym typeface="Calibri"/>
              </a:rPr>
              <a:t>To calculate AIF: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Choose the time period (we take one hour)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Choose impact factors (</a:t>
            </a:r>
            <a:r>
              <a:rPr lang="en-US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number of arrival flights, </a:t>
            </a:r>
            <a:r>
              <a:rPr lang="en-US" sz="1400" dirty="0">
                <a:solidFill>
                  <a:schemeClr val="dk1"/>
                </a:solidFill>
                <a:highlight>
                  <a:schemeClr val="lt1"/>
                </a:highlight>
                <a:latin typeface="Calibri"/>
                <a:ea typeface="Calibri"/>
                <a:cs typeface="Calibri"/>
                <a:sym typeface="Calibri"/>
              </a:rPr>
              <a:t>wind  gust,  CAPE,  cloud base height, low  cloud cover</a:t>
            </a: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Sum up normalized impact factors (real values from 1 to 5)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</a:pPr>
            <a:r>
              <a:rPr lang="en-US" sz="1400" dirty="0">
                <a:latin typeface="Calibri"/>
                <a:ea typeface="Calibri"/>
                <a:cs typeface="Calibri"/>
                <a:sym typeface="Calibri"/>
              </a:rPr>
              <a:t>Discretize the results (integer values from 1 to 15)</a:t>
            </a: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B5716-CBC2-485E-9FD6-B0C9258A1D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9</a:t>
            </a:fld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31B8F39-CCE9-4E67-89B9-1298542F6A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4584700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6E6278-E90C-4287-80F6-B2EE079358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489938"/>
            <a:ext cx="9144000" cy="65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9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388"/>
    </mc:Choice>
    <mc:Fallback xmlns="">
      <p:transition spd="slow" advTm="55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LIU Färger 3">
      <a:dk1>
        <a:srgbClr val="000000"/>
      </a:dk1>
      <a:lt1>
        <a:srgbClr val="FFFFFF"/>
      </a:lt1>
      <a:dk2>
        <a:srgbClr val="646464"/>
      </a:dk2>
      <a:lt2>
        <a:srgbClr val="C8C8C8"/>
      </a:lt2>
      <a:accent1>
        <a:srgbClr val="1BC8A6"/>
      </a:accent1>
      <a:accent2>
        <a:srgbClr val="43D9C0"/>
      </a:accent2>
      <a:accent3>
        <a:srgbClr val="70E4D2"/>
      </a:accent3>
      <a:accent4>
        <a:srgbClr val="A5F0E4"/>
      </a:accent4>
      <a:accent5>
        <a:srgbClr val="C3F3EC"/>
      </a:accent5>
      <a:accent6>
        <a:srgbClr val="1EBCC8"/>
      </a:accent6>
      <a:hlink>
        <a:srgbClr val="14A3E1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8047</TotalTime>
  <Words>818</Words>
  <Application>Microsoft Office PowerPoint</Application>
  <PresentationFormat>On-screen Show (16:9)</PresentationFormat>
  <Paragraphs>127</Paragraphs>
  <Slides>18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Georgia</vt:lpstr>
      <vt:lpstr>Simple Light</vt:lpstr>
      <vt:lpstr>Office-tema</vt:lpstr>
      <vt:lpstr>Arrival Flight Efficiency in Numbers: What New the Covid-19 Crisis is Bringing to the Picture?</vt:lpstr>
      <vt:lpstr>Stockholm Arlanda Airport </vt:lpstr>
      <vt:lpstr>Data</vt:lpstr>
      <vt:lpstr>TMA PIs</vt:lpstr>
      <vt:lpstr>Fuel Burn</vt:lpstr>
      <vt:lpstr>Number of Arrival Flights</vt:lpstr>
      <vt:lpstr>PIs in 2019 and 2020</vt:lpstr>
      <vt:lpstr>Weather Metrics </vt:lpstr>
      <vt:lpstr>Aggregated Impact Factor (AIF)</vt:lpstr>
      <vt:lpstr>PI vs AIF</vt:lpstr>
      <vt:lpstr>Weather Impact Factor (WIF)</vt:lpstr>
      <vt:lpstr>Isolated Scenario with Low Traffic</vt:lpstr>
      <vt:lpstr>Isolated Scenario with Good Weather Conditions</vt:lpstr>
      <vt:lpstr>Isolated Scenario with Good Weather Conditions (cont.)</vt:lpstr>
      <vt:lpstr>Vertical Profiles – 12.04.20 and 04.05.20</vt:lpstr>
      <vt:lpstr>Fuel Burn – 12.04.20 and 04.05.20</vt:lpstr>
      <vt:lpstr>Conclusions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PhD thesis: Integrating Weather Prediction Models into ATM Planning (IWA)</dc:title>
  <dc:creator>Anastasia Lemetti</dc:creator>
  <cp:lastModifiedBy>Anastasia Lemetti</cp:lastModifiedBy>
  <cp:revision>141</cp:revision>
  <dcterms:modified xsi:type="dcterms:W3CDTF">2020-12-03T16:36:07Z</dcterms:modified>
</cp:coreProperties>
</file>