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0" hasCustomPrompt="1"/>
          </p:nvPr>
        </p:nvSpPr>
        <p:spPr>
          <a:xfrm>
            <a:off x="1998587" y="3073947"/>
            <a:ext cx="8924786" cy="1267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 dirty="0" smtClean="0"/>
              <a:t>HEADING</a:t>
            </a:r>
          </a:p>
        </p:txBody>
      </p:sp>
      <p:pic>
        <p:nvPicPr>
          <p:cNvPr id="7" name="Picture 4" descr="Kompassros_vit_NY.emf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919538" cy="3905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828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3312" y="-26830"/>
            <a:ext cx="2388688" cy="688483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87097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7" y="1357162"/>
            <a:ext cx="7870979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131417" y="6551603"/>
            <a:ext cx="198644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Ingegerd Sundlöf/</a:t>
            </a:r>
            <a:r>
              <a:rPr lang="sv-SE" sz="900" dirty="0" err="1" smtClean="0">
                <a:solidFill>
                  <a:schemeClr val="bg1"/>
                </a:solidFill>
              </a:rPr>
              <a:t>Mostphotos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07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383384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938725" y="6559841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Sjöfartsverket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07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400801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938725" y="6559841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Adobe Stock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19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453053" cy="6866021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269679" y="6561265"/>
            <a:ext cx="19223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Patrik Nilsson/Sjöfartsverket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36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646947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11060511" y="6561265"/>
            <a:ext cx="12618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Niklas </a:t>
            </a:r>
            <a:r>
              <a:rPr lang="sv-SE" sz="900" dirty="0" err="1" smtClean="0">
                <a:solidFill>
                  <a:schemeClr val="bg2"/>
                </a:solidFill>
              </a:rPr>
              <a:t>Maupoix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4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68919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516813" y="6553027"/>
            <a:ext cx="184537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Glenn Hjelle/Sjöfartsverket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82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705601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249981" y="6553027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740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0"/>
            <a:ext cx="2821578" cy="688848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219405" y="6569503"/>
            <a:ext cx="126188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Niklas </a:t>
            </a:r>
            <a:r>
              <a:rPr lang="sv-SE" sz="900" dirty="0" err="1" smtClean="0">
                <a:solidFill>
                  <a:schemeClr val="bg2"/>
                </a:solidFill>
              </a:rPr>
              <a:t>Maupoix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93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4857" y="0"/>
            <a:ext cx="255755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58356" y="6553027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Adobe Stock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331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-60960"/>
            <a:ext cx="2602459" cy="691896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327339" y="6553027"/>
            <a:ext cx="201208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Agne Hörnestig/Sjöfartsverket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63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18363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6" y="-60960"/>
            <a:ext cx="2611984" cy="691896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114608" y="6561265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031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8617" y="0"/>
            <a:ext cx="2450058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903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9800" y="0"/>
            <a:ext cx="2505307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917292" y="6553027"/>
            <a:ext cx="12747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Anna Wahlgren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726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72675" y="0"/>
            <a:ext cx="229552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0924680" y="6561265"/>
            <a:ext cx="12105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</a:t>
            </a:r>
            <a:r>
              <a:rPr lang="sv-SE" sz="900" dirty="0" smtClean="0">
                <a:solidFill>
                  <a:schemeClr val="bg2"/>
                </a:solidFill>
                <a:effectLst/>
              </a:rPr>
              <a:t>Tommy Molén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789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0"/>
            <a:ext cx="228600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8494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Sjöfartsverket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688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r="27658"/>
          <a:stretch/>
        </p:blipFill>
        <p:spPr>
          <a:xfrm>
            <a:off x="9982200" y="0"/>
            <a:ext cx="2603156" cy="6858000"/>
          </a:xfrm>
          <a:prstGeom prst="rect">
            <a:avLst/>
          </a:prstGeom>
        </p:spPr>
      </p:pic>
      <p:sp>
        <p:nvSpPr>
          <p:cNvPr id="9" name="Rektangel 8"/>
          <p:cNvSpPr/>
          <p:nvPr userDrawn="1"/>
        </p:nvSpPr>
        <p:spPr>
          <a:xfrm>
            <a:off x="10669309" y="6544789"/>
            <a:ext cx="179408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Magnus Fyhr/</a:t>
            </a:r>
            <a:r>
              <a:rPr lang="sv-SE" sz="900" dirty="0" err="1" smtClean="0">
                <a:solidFill>
                  <a:schemeClr val="bg2"/>
                </a:solidFill>
              </a:rPr>
              <a:t>MostPhotos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1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625" y="0"/>
            <a:ext cx="260985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7" name="Rektangel 6"/>
          <p:cNvSpPr/>
          <p:nvPr userDrawn="1"/>
        </p:nvSpPr>
        <p:spPr>
          <a:xfrm>
            <a:off x="11336577" y="6553027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2"/>
                </a:solidFill>
              </a:rPr>
              <a:t>Foto: Adobe Stock</a:t>
            </a:r>
            <a:endParaRPr lang="sv-SE" sz="9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3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3625" y="0"/>
            <a:ext cx="2613388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2404338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5" y="0"/>
            <a:ext cx="2247901" cy="6867525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Adobe Stock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721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200" y="-66676"/>
            <a:ext cx="2257426" cy="6924675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68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1" hasCustomPrompt="1"/>
          </p:nvPr>
        </p:nvSpPr>
        <p:spPr>
          <a:xfrm>
            <a:off x="1298575" y="1343025"/>
            <a:ext cx="9725025" cy="4579938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picture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20412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5" y="0"/>
            <a:ext cx="223837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3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5" y="0"/>
            <a:ext cx="253365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016009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29850" y="0"/>
            <a:ext cx="2028825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Adobe Stock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587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0"/>
            <a:ext cx="2247900" cy="6858000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tx1"/>
                </a:solidFill>
              </a:rPr>
              <a:t>Foto: Adobe Stock</a:t>
            </a:r>
            <a:endParaRPr lang="sv-SE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40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-6200"/>
            <a:ext cx="2314574" cy="6857999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37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-14438"/>
            <a:ext cx="2310373" cy="6862913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5" name="Rektangel 4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978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1726" y="8238"/>
            <a:ext cx="2581276" cy="6848475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50" y="278532"/>
            <a:ext cx="7870976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70978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1007060" y="6561265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51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1282701" y="971551"/>
            <a:ext cx="9723967" cy="7207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99149" y="1800002"/>
            <a:ext cx="9613692" cy="41373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3621284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Välkomst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43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ssida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9717496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/>
              <a:t>Klicka här för att lägga till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/>
              <a:t>Klicka här för att lägga till rubrik</a:t>
            </a:r>
            <a:br>
              <a:rPr lang="sv-SE"/>
            </a:b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7447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text_s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/>
          <p:cNvSpPr>
            <a:spLocks noGrp="1"/>
          </p:cNvSpPr>
          <p:nvPr>
            <p:ph type="pic" sz="quarter" idx="12" hasCustomPrompt="1"/>
          </p:nvPr>
        </p:nvSpPr>
        <p:spPr>
          <a:xfrm>
            <a:off x="9259330" y="0"/>
            <a:ext cx="2932670" cy="6858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 dirty="0" smtClean="0"/>
              <a:t>Picture</a:t>
            </a:r>
            <a:endParaRPr lang="sv-SE" dirty="0"/>
          </a:p>
        </p:txBody>
      </p:sp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457673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457674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  <a:p>
            <a:pPr lvl="1"/>
            <a:r>
              <a:rPr lang="sv-SE" dirty="0" err="1" smtClean="0"/>
              <a:t>Level</a:t>
            </a:r>
            <a:r>
              <a:rPr lang="sv-SE" dirty="0" smtClean="0"/>
              <a:t> 2</a:t>
            </a:r>
          </a:p>
          <a:p>
            <a:pPr lvl="2"/>
            <a:r>
              <a:rPr lang="sv-SE" dirty="0" err="1" smtClean="0"/>
              <a:t>Level</a:t>
            </a:r>
            <a:r>
              <a:rPr lang="sv-SE" dirty="0" smtClean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88840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 Ljus sand">
    <p:bg>
      <p:bgPr>
        <a:solidFill>
          <a:schemeClr val="accent1">
            <a:hueOff val="165358"/>
            <a:satOff val="-2683"/>
            <a:lumOff val="133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2" name="Bild" descr="Bil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800" y="5869150"/>
            <a:ext cx="355601" cy="35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3" name="Diabildsnummer"/>
          <p:cNvSpPr txBox="1">
            <a:spLocks noGrp="1"/>
          </p:cNvSpPr>
          <p:nvPr>
            <p:ph type="sldNum" sz="quarter" idx="2"/>
          </p:nvPr>
        </p:nvSpPr>
        <p:spPr>
          <a:xfrm>
            <a:off x="646811" y="6121400"/>
            <a:ext cx="224029" cy="228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1646681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sv-SE" dirty="0" smtClean="0"/>
              <a:t>Klicka här för att ändra format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99148" y="1357162"/>
            <a:ext cx="9723967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86572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1930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2 tex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4" name="Platshållare för innehåll 4"/>
          <p:cNvSpPr>
            <a:spLocks noGrp="1"/>
          </p:cNvSpPr>
          <p:nvPr>
            <p:ph idx="11" hasCustomPrompt="1"/>
          </p:nvPr>
        </p:nvSpPr>
        <p:spPr>
          <a:xfrm>
            <a:off x="6321636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  <p:sp>
        <p:nvSpPr>
          <p:cNvPr id="5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59500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text_ 2 blocks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3"/>
          <p:cNvSpPr>
            <a:spLocks noGrp="1"/>
          </p:cNvSpPr>
          <p:nvPr>
            <p:ph type="pic" sz="quarter" idx="13" hasCustomPrompt="1"/>
          </p:nvPr>
        </p:nvSpPr>
        <p:spPr>
          <a:xfrm>
            <a:off x="6322058" y="1357313"/>
            <a:ext cx="4708525" cy="457721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picture</a:t>
            </a:r>
            <a:endParaRPr lang="sv-SE" dirty="0" smtClean="0"/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12" name="Platshållare för innehåll 4"/>
          <p:cNvSpPr>
            <a:spLocks noGrp="1"/>
          </p:cNvSpPr>
          <p:nvPr>
            <p:ph idx="10" hasCustomPrompt="1"/>
          </p:nvPr>
        </p:nvSpPr>
        <p:spPr>
          <a:xfrm>
            <a:off x="1305620" y="1357162"/>
            <a:ext cx="4701480" cy="457736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1130328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_slide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media 2"/>
          <p:cNvSpPr>
            <a:spLocks noGrp="1"/>
          </p:cNvSpPr>
          <p:nvPr>
            <p:ph type="media" sz="quarter" idx="14" hasCustomPrompt="1"/>
          </p:nvPr>
        </p:nvSpPr>
        <p:spPr>
          <a:xfrm>
            <a:off x="1298575" y="1357313"/>
            <a:ext cx="9666288" cy="457676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media</a:t>
            </a:r>
            <a:endParaRPr lang="sv-SE" dirty="0"/>
          </a:p>
        </p:txBody>
      </p:sp>
      <p:sp>
        <p:nvSpPr>
          <p:cNvPr id="8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9723967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err="1" smtClean="0"/>
              <a:t>Click</a:t>
            </a:r>
            <a:r>
              <a:rPr lang="sv-SE" dirty="0" smtClean="0"/>
              <a:t> </a:t>
            </a:r>
            <a:r>
              <a:rPr lang="sv-SE" dirty="0" err="1" smtClean="0"/>
              <a:t>here</a:t>
            </a:r>
            <a:r>
              <a:rPr lang="sv-SE" dirty="0" smtClean="0"/>
              <a:t> to </a:t>
            </a:r>
            <a:r>
              <a:rPr lang="sv-SE" dirty="0" err="1" smtClean="0"/>
              <a:t>add</a:t>
            </a:r>
            <a:r>
              <a:rPr lang="sv-SE" dirty="0" smtClean="0"/>
              <a:t> </a:t>
            </a:r>
            <a:r>
              <a:rPr lang="sv-SE" dirty="0" err="1" smtClean="0"/>
              <a:t>heading</a:t>
            </a:r>
            <a:r>
              <a:rPr lang="sv-SE" dirty="0" smtClean="0"/>
              <a:t/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10200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860754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60755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6365" y="0"/>
            <a:ext cx="2435635" cy="6858000"/>
          </a:xfrm>
          <a:prstGeom prst="rect">
            <a:avLst/>
          </a:prstGeom>
        </p:spPr>
      </p:pic>
      <p:sp>
        <p:nvSpPr>
          <p:cNvPr id="8" name="Rektangel 7"/>
          <p:cNvSpPr/>
          <p:nvPr userDrawn="1"/>
        </p:nvSpPr>
        <p:spPr>
          <a:xfrm>
            <a:off x="10974182" y="6568078"/>
            <a:ext cx="11336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Adobe Stock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ationssida_text_sido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30239" y="1"/>
            <a:ext cx="2461761" cy="6857999"/>
          </a:xfrm>
          <a:prstGeom prst="rect">
            <a:avLst/>
          </a:prstGeom>
        </p:spPr>
      </p:pic>
      <p:sp>
        <p:nvSpPr>
          <p:cNvPr id="3" name="Rubrik 3"/>
          <p:cNvSpPr>
            <a:spLocks noGrp="1"/>
          </p:cNvSpPr>
          <p:nvPr>
            <p:ph type="title" hasCustomPrompt="1"/>
          </p:nvPr>
        </p:nvSpPr>
        <p:spPr>
          <a:xfrm>
            <a:off x="1299149" y="278532"/>
            <a:ext cx="7860753" cy="866527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accent4"/>
                </a:solidFill>
              </a:defRPr>
            </a:lvl1pPr>
          </a:lstStyle>
          <a:p>
            <a:r>
              <a:rPr lang="sv-SE" dirty="0" smtClean="0"/>
              <a:t>Klicka här för att lägga till rubrik</a:t>
            </a:r>
            <a:br>
              <a:rPr lang="sv-SE" dirty="0" smtClean="0"/>
            </a:b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99148" y="1357162"/>
            <a:ext cx="7860754" cy="45801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lnSpc>
                <a:spcPct val="100000"/>
              </a:lnSpc>
              <a:spcAft>
                <a:spcPts val="600"/>
              </a:spcAft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lnSpc>
                <a:spcPct val="100000"/>
              </a:lnSpc>
              <a:spcAft>
                <a:spcPts val="600"/>
              </a:spcAf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sv-SE" dirty="0" smtClean="0"/>
              <a:t>Klicka här för att lägga till text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</p:txBody>
      </p:sp>
      <p:sp>
        <p:nvSpPr>
          <p:cNvPr id="6" name="Rektangel 5"/>
          <p:cNvSpPr/>
          <p:nvPr userDrawn="1"/>
        </p:nvSpPr>
        <p:spPr>
          <a:xfrm>
            <a:off x="10131417" y="6551603"/>
            <a:ext cx="192232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900" dirty="0" smtClean="0">
                <a:solidFill>
                  <a:schemeClr val="bg1"/>
                </a:solidFill>
              </a:rPr>
              <a:t>Foto: Patrik Nilsson/Sjöfartsverket</a:t>
            </a:r>
            <a:endParaRPr lang="sv-S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65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34" Type="http://schemas.openxmlformats.org/officeDocument/2006/relationships/slideLayout" Target="../slideLayouts/slideLayout41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33" Type="http://schemas.openxmlformats.org/officeDocument/2006/relationships/slideLayout" Target="../slideLayouts/slideLayout40.xml"/><Relationship Id="rId38" Type="http://schemas.openxmlformats.org/officeDocument/2006/relationships/image" Target="../media/image5.png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9.xml"/><Relationship Id="rId37" Type="http://schemas.openxmlformats.org/officeDocument/2006/relationships/image" Target="../media/image4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slideLayout" Target="../slideLayouts/slideLayout38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Relationship Id="rId35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8" y="6082730"/>
            <a:ext cx="1713600" cy="513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>
          <a:blip r:embed="rId10"/>
          <a:srcRect l="42532" t="42511"/>
          <a:stretch>
            <a:fillRect/>
          </a:stretch>
        </p:blipFill>
        <p:spPr bwMode="auto">
          <a:xfrm>
            <a:off x="1" y="1"/>
            <a:ext cx="3941763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059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 sz="1800"/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549" y="6134135"/>
            <a:ext cx="1714392" cy="571464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 userDrawn="1"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41763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074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4" r:id="rId26"/>
    <p:sldLayoutId id="2147483695" r:id="rId27"/>
    <p:sldLayoutId id="2147483696" r:id="rId28"/>
    <p:sldLayoutId id="2147483697" r:id="rId29"/>
    <p:sldLayoutId id="2147483698" r:id="rId30"/>
    <p:sldLayoutId id="2147483699" r:id="rId31"/>
    <p:sldLayoutId id="2147483700" r:id="rId32"/>
    <p:sldLayoutId id="2147483701" r:id="rId33"/>
    <p:sldLayoutId id="2147483702" r:id="rId34"/>
    <p:sldLayoutId id="2147483703" r:id="rId35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174625" indent="-174625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600"/>
        </a:spcAft>
        <a:buFont typeface="Arial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1"/>
          <p:cNvSpPr>
            <a:spLocks noGrp="1"/>
          </p:cNvSpPr>
          <p:nvPr>
            <p:ph type="body" sz="quarter" idx="10"/>
          </p:nvPr>
        </p:nvSpPr>
        <p:spPr>
          <a:xfrm>
            <a:off x="310550" y="2599493"/>
            <a:ext cx="11524891" cy="1267532"/>
          </a:xfrm>
        </p:spPr>
        <p:txBody>
          <a:bodyPr/>
          <a:lstStyle/>
          <a:p>
            <a:pPr algn="ctr"/>
            <a:r>
              <a:rPr lang="sv-SE" sz="4400" dirty="0" err="1" smtClean="0"/>
              <a:t>Remote</a:t>
            </a:r>
            <a:r>
              <a:rPr lang="sv-SE" sz="4400" dirty="0" smtClean="0"/>
              <a:t> </a:t>
            </a:r>
            <a:r>
              <a:rPr lang="sv-SE" sz="4400" dirty="0" err="1"/>
              <a:t>P</a:t>
            </a:r>
            <a:r>
              <a:rPr lang="sv-SE" sz="4400" dirty="0" err="1" smtClean="0"/>
              <a:t>ilotage</a:t>
            </a:r>
            <a:r>
              <a:rPr lang="sv-SE" sz="4400" dirty="0" smtClean="0"/>
              <a:t>, Swedish </a:t>
            </a:r>
            <a:r>
              <a:rPr lang="sv-SE" sz="4400" dirty="0" err="1" smtClean="0"/>
              <a:t>Maritime</a:t>
            </a:r>
            <a:r>
              <a:rPr lang="sv-SE" sz="4400" dirty="0" smtClean="0"/>
              <a:t> Administration, DATS 2024</a:t>
            </a:r>
          </a:p>
          <a:p>
            <a:pPr algn="ctr"/>
            <a:r>
              <a:rPr lang="sv-SE" sz="4400" dirty="0" smtClean="0"/>
              <a:t> </a:t>
            </a:r>
          </a:p>
          <a:p>
            <a:pPr algn="ctr"/>
            <a:r>
              <a:rPr lang="sv-SE" sz="4400" dirty="0" smtClean="0"/>
              <a:t>Anders Johannesson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117901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Second round, </a:t>
            </a:r>
            <a:r>
              <a:rPr lang="sv-SE" dirty="0" err="1" smtClean="0">
                <a:solidFill>
                  <a:schemeClr val="tx1"/>
                </a:solidFill>
              </a:rPr>
              <a:t>first</a:t>
            </a:r>
            <a:r>
              <a:rPr lang="sv-SE" dirty="0" smtClean="0">
                <a:solidFill>
                  <a:schemeClr val="tx1"/>
                </a:solidFill>
              </a:rPr>
              <a:t> simulation, an </a:t>
            </a:r>
            <a:r>
              <a:rPr lang="sv-SE" dirty="0" err="1" smtClean="0">
                <a:solidFill>
                  <a:schemeClr val="tx1"/>
                </a:solidFill>
              </a:rPr>
              <a:t>example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894" y="1357313"/>
            <a:ext cx="5634186" cy="4579937"/>
          </a:xfrm>
          <a:prstGeom prst="rect">
            <a:avLst/>
          </a:prstGeom>
        </p:spPr>
      </p:pic>
      <p:cxnSp>
        <p:nvCxnSpPr>
          <p:cNvPr id="7" name="Rak koppling 6"/>
          <p:cNvCxnSpPr/>
          <p:nvPr/>
        </p:nvCxnSpPr>
        <p:spPr>
          <a:xfrm flipH="1">
            <a:off x="5883564" y="2419927"/>
            <a:ext cx="9236" cy="2983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83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The NSA-</a:t>
            </a:r>
            <a:r>
              <a:rPr lang="sv-SE" dirty="0" err="1" smtClean="0">
                <a:solidFill>
                  <a:schemeClr val="tx1"/>
                </a:solidFill>
              </a:rPr>
              <a:t>pilot´s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pupil</a:t>
            </a:r>
            <a:r>
              <a:rPr lang="sv-SE" dirty="0" smtClean="0">
                <a:solidFill>
                  <a:schemeClr val="tx1"/>
                </a:solidFill>
              </a:rPr>
              <a:t> diameter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3390" y="1357313"/>
            <a:ext cx="7421194" cy="4579937"/>
          </a:xfrm>
          <a:prstGeom prst="rect">
            <a:avLst/>
          </a:prstGeom>
        </p:spPr>
      </p:pic>
      <p:cxnSp>
        <p:nvCxnSpPr>
          <p:cNvPr id="5" name="Rak koppling 4"/>
          <p:cNvCxnSpPr/>
          <p:nvPr/>
        </p:nvCxnSpPr>
        <p:spPr>
          <a:xfrm>
            <a:off x="6105236" y="1717964"/>
            <a:ext cx="0" cy="38146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3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 smtClean="0">
                <a:solidFill>
                  <a:schemeClr val="tx1"/>
                </a:solidFill>
              </a:rPr>
              <a:t>Fixations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510"/>
          <a:stretch/>
        </p:blipFill>
        <p:spPr>
          <a:xfrm>
            <a:off x="2811116" y="1230612"/>
            <a:ext cx="4950971" cy="3820460"/>
          </a:xfrm>
          <a:prstGeom prst="rect">
            <a:avLst/>
          </a:prstGeom>
        </p:spPr>
      </p:pic>
      <p:cxnSp>
        <p:nvCxnSpPr>
          <p:cNvPr id="5" name="Rak koppling 4"/>
          <p:cNvCxnSpPr/>
          <p:nvPr/>
        </p:nvCxnSpPr>
        <p:spPr>
          <a:xfrm flipV="1">
            <a:off x="5857660" y="3533847"/>
            <a:ext cx="6875" cy="45376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477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811"/>
          <a:stretch/>
        </p:blipFill>
        <p:spPr>
          <a:xfrm>
            <a:off x="2384855" y="1269100"/>
            <a:ext cx="5927247" cy="4483716"/>
          </a:xfrm>
          <a:prstGeom prst="rect">
            <a:avLst/>
          </a:prstGeom>
        </p:spPr>
      </p:pic>
      <p:cxnSp>
        <p:nvCxnSpPr>
          <p:cNvPr id="5" name="Rak koppling 4"/>
          <p:cNvCxnSpPr/>
          <p:nvPr/>
        </p:nvCxnSpPr>
        <p:spPr>
          <a:xfrm flipV="1">
            <a:off x="6112042" y="1650045"/>
            <a:ext cx="0" cy="29632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18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75" y="1676177"/>
            <a:ext cx="7870825" cy="3942209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03260">
            <a:off x="1990833" y="1676177"/>
            <a:ext cx="1446762" cy="438313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79822">
            <a:off x="7169815" y="2710401"/>
            <a:ext cx="831894" cy="28429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35961">
            <a:off x="3888127" y="3418946"/>
            <a:ext cx="991701" cy="33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83125" y="166758"/>
            <a:ext cx="7870976" cy="866527"/>
          </a:xfrm>
          <a:solidFill>
            <a:schemeClr val="bg1"/>
          </a:solidFill>
        </p:spPr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What</a:t>
            </a:r>
            <a:r>
              <a:rPr lang="sv-SE" dirty="0" smtClean="0">
                <a:solidFill>
                  <a:schemeClr val="tx1"/>
                </a:solidFill>
              </a:rPr>
              <a:t> is </a:t>
            </a:r>
            <a:r>
              <a:rPr lang="sv-SE" dirty="0" err="1" smtClean="0">
                <a:solidFill>
                  <a:schemeClr val="tx1"/>
                </a:solidFill>
              </a:rPr>
              <a:t>he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thinking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about</a:t>
            </a:r>
            <a:r>
              <a:rPr lang="sv-SE" dirty="0" smtClean="0">
                <a:solidFill>
                  <a:schemeClr val="tx1"/>
                </a:solidFill>
              </a:rPr>
              <a:t>?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68" y="1137689"/>
            <a:ext cx="9795635" cy="4851172"/>
          </a:xfrm>
          <a:prstGeom prst="rect">
            <a:avLst/>
          </a:prstGeom>
        </p:spPr>
      </p:pic>
      <p:sp>
        <p:nvSpPr>
          <p:cNvPr id="5" name="Bildtext och tankebubbla 4"/>
          <p:cNvSpPr/>
          <p:nvPr/>
        </p:nvSpPr>
        <p:spPr>
          <a:xfrm rot="19968934" flipH="1">
            <a:off x="717144" y="2033329"/>
            <a:ext cx="1474099" cy="83557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IRA HAYES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Bildtext och tankebubbla 5"/>
          <p:cNvSpPr/>
          <p:nvPr/>
        </p:nvSpPr>
        <p:spPr>
          <a:xfrm flipH="1">
            <a:off x="1521776" y="1084821"/>
            <a:ext cx="3543309" cy="98328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DONSÖ TURN MEETING IRA HAYES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Bildtext och tankebubbla 6"/>
          <p:cNvSpPr/>
          <p:nvPr/>
        </p:nvSpPr>
        <p:spPr>
          <a:xfrm rot="929466">
            <a:off x="5306986" y="962165"/>
            <a:ext cx="2687444" cy="156117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GODAFOSS CURRENT AND MEETING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Bildtext och tankebubbla 7"/>
          <p:cNvSpPr/>
          <p:nvPr/>
        </p:nvSpPr>
        <p:spPr>
          <a:xfrm rot="1435314">
            <a:off x="7814109" y="2107401"/>
            <a:ext cx="2219093" cy="107051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BOTH VESSELS TURNING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884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 smtClean="0">
                <a:solidFill>
                  <a:schemeClr val="tx1"/>
                </a:solidFill>
              </a:rPr>
              <a:t>Great</a:t>
            </a:r>
            <a:r>
              <a:rPr lang="sv-SE" dirty="0" smtClean="0">
                <a:solidFill>
                  <a:schemeClr val="tx1"/>
                </a:solidFill>
              </a:rPr>
              <a:t>! </a:t>
            </a:r>
            <a:r>
              <a:rPr lang="sv-SE" dirty="0" err="1" smtClean="0">
                <a:solidFill>
                  <a:schemeClr val="tx1"/>
                </a:solidFill>
              </a:rPr>
              <a:t>Awesome</a:t>
            </a:r>
            <a:r>
              <a:rPr lang="sv-SE" dirty="0" smtClean="0">
                <a:solidFill>
                  <a:schemeClr val="tx1"/>
                </a:solidFill>
              </a:rPr>
              <a:t>! Super! 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</a:t>
            </a:r>
            <a:b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But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can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we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use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sv-SE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this</a:t>
            </a:r>
            <a:r>
              <a:rPr lang="sv-SE" dirty="0" smtClean="0">
                <a:solidFill>
                  <a:schemeClr val="tx1"/>
                </a:solidFill>
                <a:sym typeface="Wingdings" panose="05000000000000000000" pitchFamily="2" charset="2"/>
              </a:rPr>
              <a:t>?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48" y="1374623"/>
            <a:ext cx="6921308" cy="46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8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192" y="420624"/>
            <a:ext cx="6486525" cy="809625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 smtClean="0"/>
              <a:t>An </a:t>
            </a:r>
            <a:r>
              <a:rPr lang="sv-SE" b="1" dirty="0" err="1" smtClean="0"/>
              <a:t>exhaustive</a:t>
            </a:r>
            <a:r>
              <a:rPr lang="sv-SE" b="1" dirty="0" smtClean="0"/>
              <a:t> list:</a:t>
            </a:r>
          </a:p>
          <a:p>
            <a:pPr marL="0" indent="0">
              <a:buNone/>
            </a:pPr>
            <a:r>
              <a:rPr lang="sv-SE" dirty="0" err="1" smtClean="0"/>
              <a:t>Eight</a:t>
            </a:r>
            <a:r>
              <a:rPr lang="sv-SE" dirty="0" smtClean="0"/>
              <a:t> </a:t>
            </a:r>
            <a:r>
              <a:rPr lang="sv-SE" dirty="0" err="1" smtClean="0"/>
              <a:t>maritime</a:t>
            </a:r>
            <a:r>
              <a:rPr lang="sv-SE" dirty="0" smtClean="0"/>
              <a:t> pilots </a:t>
            </a:r>
            <a:r>
              <a:rPr lang="sv-SE" dirty="0" err="1" smtClean="0"/>
              <a:t>with</a:t>
            </a:r>
            <a:r>
              <a:rPr lang="sv-SE" dirty="0" smtClean="0"/>
              <a:t> NSA-</a:t>
            </a:r>
            <a:r>
              <a:rPr lang="sv-SE" dirty="0" err="1" smtClean="0"/>
              <a:t>pilotage</a:t>
            </a:r>
            <a:r>
              <a:rPr lang="sv-SE" dirty="0" smtClean="0"/>
              <a:t> </a:t>
            </a:r>
            <a:r>
              <a:rPr lang="sv-SE" dirty="0" err="1" smtClean="0"/>
              <a:t>experience</a:t>
            </a:r>
            <a:r>
              <a:rPr lang="sv-SE" dirty="0" smtClean="0"/>
              <a:t> from the simulator </a:t>
            </a:r>
            <a:r>
              <a:rPr lang="sv-SE" dirty="0" err="1" smtClean="0"/>
              <a:t>were</a:t>
            </a:r>
            <a:r>
              <a:rPr lang="sv-SE" dirty="0" smtClean="0"/>
              <a:t> </a:t>
            </a:r>
            <a:r>
              <a:rPr lang="sv-SE" dirty="0" err="1" smtClean="0"/>
              <a:t>asked</a:t>
            </a:r>
            <a:r>
              <a:rPr lang="sv-SE" dirty="0" smtClean="0"/>
              <a:t> to list the (in </a:t>
            </a:r>
            <a:r>
              <a:rPr lang="sv-SE" dirty="0" err="1" smtClean="0"/>
              <a:t>their</a:t>
            </a:r>
            <a:r>
              <a:rPr lang="sv-SE" dirty="0" smtClean="0"/>
              <a:t> opinion) </a:t>
            </a:r>
            <a:r>
              <a:rPr lang="sv-SE" dirty="0" err="1" smtClean="0"/>
              <a:t>biggest</a:t>
            </a:r>
            <a:r>
              <a:rPr lang="sv-SE" dirty="0" smtClean="0"/>
              <a:t> </a:t>
            </a:r>
            <a:r>
              <a:rPr lang="sv-SE" dirty="0" err="1" smtClean="0"/>
              <a:t>challenges</a:t>
            </a:r>
            <a:r>
              <a:rPr lang="sv-SE" dirty="0" smtClean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not </a:t>
            </a:r>
            <a:r>
              <a:rPr lang="sv-SE" dirty="0" err="1" smtClean="0"/>
              <a:t>being</a:t>
            </a:r>
            <a:r>
              <a:rPr lang="sv-SE" dirty="0" smtClean="0"/>
              <a:t> on board </a:t>
            </a:r>
            <a:r>
              <a:rPr lang="sv-SE" dirty="0" err="1" smtClean="0"/>
              <a:t>while</a:t>
            </a:r>
            <a:r>
              <a:rPr lang="sv-SE" dirty="0" smtClean="0"/>
              <a:t> piloting a </a:t>
            </a:r>
            <a:r>
              <a:rPr lang="sv-SE" dirty="0" err="1" smtClean="0"/>
              <a:t>vessel</a:t>
            </a:r>
            <a:r>
              <a:rPr lang="sv-SE" dirty="0" smtClean="0"/>
              <a:t>.</a:t>
            </a:r>
          </a:p>
          <a:p>
            <a:pPr marL="0" indent="0">
              <a:buNone/>
            </a:pPr>
            <a:endParaRPr lang="sv-SE" b="1" dirty="0" smtClean="0"/>
          </a:p>
          <a:p>
            <a:pPr marL="0" indent="0">
              <a:buNone/>
            </a:pPr>
            <a:r>
              <a:rPr lang="sv-SE" b="1" dirty="0" err="1" smtClean="0"/>
              <a:t>Quite</a:t>
            </a:r>
            <a:r>
              <a:rPr lang="sv-SE" b="1" dirty="0" smtClean="0"/>
              <a:t> a </a:t>
            </a:r>
            <a:r>
              <a:rPr lang="sv-SE" b="1" dirty="0" err="1" smtClean="0"/>
              <a:t>few</a:t>
            </a:r>
            <a:r>
              <a:rPr lang="sv-SE" b="1" dirty="0" smtClean="0"/>
              <a:t> </a:t>
            </a:r>
            <a:r>
              <a:rPr lang="sv-SE" b="1" dirty="0" err="1" smtClean="0"/>
              <a:t>bullets</a:t>
            </a:r>
            <a:r>
              <a:rPr lang="sv-SE" b="1" dirty="0"/>
              <a:t> </a:t>
            </a:r>
            <a:r>
              <a:rPr lang="sv-SE" b="1" dirty="0" err="1" smtClean="0"/>
              <a:t>that</a:t>
            </a:r>
            <a:r>
              <a:rPr lang="sv-SE" b="1" dirty="0" smtClean="0"/>
              <a:t> </a:t>
            </a:r>
            <a:r>
              <a:rPr lang="sv-SE" b="1" dirty="0" err="1" smtClean="0"/>
              <a:t>could</a:t>
            </a:r>
            <a:r>
              <a:rPr lang="sv-SE" b="1" dirty="0" smtClean="0"/>
              <a:t> be </a:t>
            </a:r>
            <a:r>
              <a:rPr lang="sv-SE" b="1" dirty="0" err="1" smtClean="0"/>
              <a:t>sorted</a:t>
            </a:r>
            <a:r>
              <a:rPr lang="sv-SE" b="1" dirty="0" smtClean="0"/>
              <a:t> in to </a:t>
            </a:r>
            <a:r>
              <a:rPr lang="sv-SE" b="1" dirty="0" err="1" smtClean="0"/>
              <a:t>some</a:t>
            </a:r>
            <a:r>
              <a:rPr lang="sv-SE" b="1" dirty="0" smtClean="0"/>
              <a:t> </a:t>
            </a:r>
            <a:r>
              <a:rPr lang="sv-SE" b="1" dirty="0" err="1" smtClean="0"/>
              <a:t>five</a:t>
            </a:r>
            <a:r>
              <a:rPr lang="sv-SE" b="1" dirty="0" smtClean="0"/>
              <a:t> or </a:t>
            </a:r>
            <a:r>
              <a:rPr lang="sv-SE" b="1" dirty="0" err="1" smtClean="0"/>
              <a:t>six</a:t>
            </a:r>
            <a:r>
              <a:rPr lang="sv-SE" b="1" dirty="0" smtClean="0"/>
              <a:t> </a:t>
            </a:r>
            <a:r>
              <a:rPr lang="sv-SE" b="1" dirty="0" err="1" smtClean="0"/>
              <a:t>groups</a:t>
            </a:r>
            <a:endParaRPr lang="sv-SE" b="1" dirty="0" smtClean="0"/>
          </a:p>
          <a:p>
            <a:pPr marL="0" indent="0">
              <a:buNone/>
            </a:pPr>
            <a:endParaRPr lang="sv-SE" b="1" dirty="0"/>
          </a:p>
        </p:txBody>
      </p:sp>
      <p:sp>
        <p:nvSpPr>
          <p:cNvPr id="5" name="Frihandsfigur 4"/>
          <p:cNvSpPr/>
          <p:nvPr/>
        </p:nvSpPr>
        <p:spPr>
          <a:xfrm>
            <a:off x="4197096" y="886368"/>
            <a:ext cx="1024128" cy="247488"/>
          </a:xfrm>
          <a:custGeom>
            <a:avLst/>
            <a:gdLst>
              <a:gd name="connsiteX0" fmla="*/ 0 w 1024128"/>
              <a:gd name="connsiteY0" fmla="*/ 64608 h 247488"/>
              <a:gd name="connsiteX1" fmla="*/ 64008 w 1024128"/>
              <a:gd name="connsiteY1" fmla="*/ 92040 h 247488"/>
              <a:gd name="connsiteX2" fmla="*/ 128016 w 1024128"/>
              <a:gd name="connsiteY2" fmla="*/ 110328 h 247488"/>
              <a:gd name="connsiteX3" fmla="*/ 155448 w 1024128"/>
              <a:gd name="connsiteY3" fmla="*/ 101184 h 247488"/>
              <a:gd name="connsiteX4" fmla="*/ 265176 w 1024128"/>
              <a:gd name="connsiteY4" fmla="*/ 82896 h 247488"/>
              <a:gd name="connsiteX5" fmla="*/ 292608 w 1024128"/>
              <a:gd name="connsiteY5" fmla="*/ 73752 h 247488"/>
              <a:gd name="connsiteX6" fmla="*/ 338328 w 1024128"/>
              <a:gd name="connsiteY6" fmla="*/ 28032 h 247488"/>
              <a:gd name="connsiteX7" fmla="*/ 466344 w 1024128"/>
              <a:gd name="connsiteY7" fmla="*/ 9744 h 247488"/>
              <a:gd name="connsiteX8" fmla="*/ 530352 w 1024128"/>
              <a:gd name="connsiteY8" fmla="*/ 9744 h 247488"/>
              <a:gd name="connsiteX9" fmla="*/ 557784 w 1024128"/>
              <a:gd name="connsiteY9" fmla="*/ 600 h 247488"/>
              <a:gd name="connsiteX10" fmla="*/ 585216 w 1024128"/>
              <a:gd name="connsiteY10" fmla="*/ 9744 h 247488"/>
              <a:gd name="connsiteX11" fmla="*/ 612648 w 1024128"/>
              <a:gd name="connsiteY11" fmla="*/ 64608 h 247488"/>
              <a:gd name="connsiteX12" fmla="*/ 667512 w 1024128"/>
              <a:gd name="connsiteY12" fmla="*/ 92040 h 247488"/>
              <a:gd name="connsiteX13" fmla="*/ 841248 w 1024128"/>
              <a:gd name="connsiteY13" fmla="*/ 82896 h 247488"/>
              <a:gd name="connsiteX14" fmla="*/ 905256 w 1024128"/>
              <a:gd name="connsiteY14" fmla="*/ 64608 h 247488"/>
              <a:gd name="connsiteX15" fmla="*/ 932688 w 1024128"/>
              <a:gd name="connsiteY15" fmla="*/ 82896 h 247488"/>
              <a:gd name="connsiteX16" fmla="*/ 1024128 w 1024128"/>
              <a:gd name="connsiteY16" fmla="*/ 119472 h 247488"/>
              <a:gd name="connsiteX17" fmla="*/ 960120 w 1024128"/>
              <a:gd name="connsiteY17" fmla="*/ 156048 h 247488"/>
              <a:gd name="connsiteX18" fmla="*/ 932688 w 1024128"/>
              <a:gd name="connsiteY18" fmla="*/ 146904 h 247488"/>
              <a:gd name="connsiteX19" fmla="*/ 868680 w 1024128"/>
              <a:gd name="connsiteY19" fmla="*/ 183480 h 247488"/>
              <a:gd name="connsiteX20" fmla="*/ 795528 w 1024128"/>
              <a:gd name="connsiteY20" fmla="*/ 165192 h 247488"/>
              <a:gd name="connsiteX21" fmla="*/ 694944 w 1024128"/>
              <a:gd name="connsiteY21" fmla="*/ 174336 h 247488"/>
              <a:gd name="connsiteX22" fmla="*/ 667512 w 1024128"/>
              <a:gd name="connsiteY22" fmla="*/ 165192 h 247488"/>
              <a:gd name="connsiteX23" fmla="*/ 594360 w 1024128"/>
              <a:gd name="connsiteY23" fmla="*/ 174336 h 247488"/>
              <a:gd name="connsiteX24" fmla="*/ 566928 w 1024128"/>
              <a:gd name="connsiteY24" fmla="*/ 165192 h 247488"/>
              <a:gd name="connsiteX25" fmla="*/ 493776 w 1024128"/>
              <a:gd name="connsiteY25" fmla="*/ 183480 h 247488"/>
              <a:gd name="connsiteX26" fmla="*/ 448056 w 1024128"/>
              <a:gd name="connsiteY26" fmla="*/ 192624 h 247488"/>
              <a:gd name="connsiteX27" fmla="*/ 420624 w 1024128"/>
              <a:gd name="connsiteY27" fmla="*/ 183480 h 247488"/>
              <a:gd name="connsiteX28" fmla="*/ 246888 w 1024128"/>
              <a:gd name="connsiteY28" fmla="*/ 238344 h 247488"/>
              <a:gd name="connsiteX29" fmla="*/ 219456 w 1024128"/>
              <a:gd name="connsiteY29" fmla="*/ 229200 h 247488"/>
              <a:gd name="connsiteX30" fmla="*/ 164592 w 1024128"/>
              <a:gd name="connsiteY30" fmla="*/ 247488 h 247488"/>
              <a:gd name="connsiteX31" fmla="*/ 146304 w 1024128"/>
              <a:gd name="connsiteY31" fmla="*/ 220056 h 247488"/>
              <a:gd name="connsiteX32" fmla="*/ 164592 w 1024128"/>
              <a:gd name="connsiteY32" fmla="*/ 192624 h 247488"/>
              <a:gd name="connsiteX33" fmla="*/ 173736 w 1024128"/>
              <a:gd name="connsiteY33" fmla="*/ 165192 h 247488"/>
              <a:gd name="connsiteX34" fmla="*/ 219456 w 1024128"/>
              <a:gd name="connsiteY34" fmla="*/ 174336 h 247488"/>
              <a:gd name="connsiteX35" fmla="*/ 283464 w 1024128"/>
              <a:gd name="connsiteY35" fmla="*/ 165192 h 247488"/>
              <a:gd name="connsiteX36" fmla="*/ 393192 w 1024128"/>
              <a:gd name="connsiteY36" fmla="*/ 110328 h 247488"/>
              <a:gd name="connsiteX37" fmla="*/ 438912 w 1024128"/>
              <a:gd name="connsiteY37" fmla="*/ 101184 h 247488"/>
              <a:gd name="connsiteX38" fmla="*/ 438912 w 1024128"/>
              <a:gd name="connsiteY38" fmla="*/ 73752 h 247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24128" h="247488">
                <a:moveTo>
                  <a:pt x="0" y="64608"/>
                </a:moveTo>
                <a:cubicBezTo>
                  <a:pt x="21336" y="73752"/>
                  <a:pt x="42455" y="83419"/>
                  <a:pt x="64008" y="92040"/>
                </a:cubicBezTo>
                <a:cubicBezTo>
                  <a:pt x="85872" y="100785"/>
                  <a:pt x="104894" y="104548"/>
                  <a:pt x="128016" y="110328"/>
                </a:cubicBezTo>
                <a:cubicBezTo>
                  <a:pt x="137160" y="107280"/>
                  <a:pt x="146097" y="103522"/>
                  <a:pt x="155448" y="101184"/>
                </a:cubicBezTo>
                <a:cubicBezTo>
                  <a:pt x="191104" y="92270"/>
                  <a:pt x="229047" y="88057"/>
                  <a:pt x="265176" y="82896"/>
                </a:cubicBezTo>
                <a:cubicBezTo>
                  <a:pt x="274320" y="79848"/>
                  <a:pt x="285082" y="79773"/>
                  <a:pt x="292608" y="73752"/>
                </a:cubicBezTo>
                <a:cubicBezTo>
                  <a:pt x="353568" y="24984"/>
                  <a:pt x="265176" y="64608"/>
                  <a:pt x="338328" y="28032"/>
                </a:cubicBezTo>
                <a:cubicBezTo>
                  <a:pt x="373511" y="10441"/>
                  <a:pt x="440646" y="12080"/>
                  <a:pt x="466344" y="9744"/>
                </a:cubicBezTo>
                <a:cubicBezTo>
                  <a:pt x="532117" y="-12180"/>
                  <a:pt x="449980" y="9744"/>
                  <a:pt x="530352" y="9744"/>
                </a:cubicBezTo>
                <a:cubicBezTo>
                  <a:pt x="539991" y="9744"/>
                  <a:pt x="548640" y="3648"/>
                  <a:pt x="557784" y="600"/>
                </a:cubicBezTo>
                <a:cubicBezTo>
                  <a:pt x="566928" y="3648"/>
                  <a:pt x="577690" y="3723"/>
                  <a:pt x="585216" y="9744"/>
                </a:cubicBezTo>
                <a:cubicBezTo>
                  <a:pt x="628040" y="44003"/>
                  <a:pt x="583199" y="27796"/>
                  <a:pt x="612648" y="64608"/>
                </a:cubicBezTo>
                <a:cubicBezTo>
                  <a:pt x="625540" y="80722"/>
                  <a:pt x="649441" y="86016"/>
                  <a:pt x="667512" y="92040"/>
                </a:cubicBezTo>
                <a:cubicBezTo>
                  <a:pt x="725424" y="88992"/>
                  <a:pt x="783474" y="87920"/>
                  <a:pt x="841248" y="82896"/>
                </a:cubicBezTo>
                <a:cubicBezTo>
                  <a:pt x="856782" y="81545"/>
                  <a:pt x="889212" y="69956"/>
                  <a:pt x="905256" y="64608"/>
                </a:cubicBezTo>
                <a:cubicBezTo>
                  <a:pt x="914400" y="70704"/>
                  <a:pt x="922026" y="80231"/>
                  <a:pt x="932688" y="82896"/>
                </a:cubicBezTo>
                <a:cubicBezTo>
                  <a:pt x="1029204" y="107025"/>
                  <a:pt x="1004635" y="60994"/>
                  <a:pt x="1024128" y="119472"/>
                </a:cubicBezTo>
                <a:cubicBezTo>
                  <a:pt x="1010863" y="128315"/>
                  <a:pt x="974885" y="153939"/>
                  <a:pt x="960120" y="156048"/>
                </a:cubicBezTo>
                <a:cubicBezTo>
                  <a:pt x="950578" y="157411"/>
                  <a:pt x="941832" y="149952"/>
                  <a:pt x="932688" y="146904"/>
                </a:cubicBezTo>
                <a:cubicBezTo>
                  <a:pt x="920104" y="155294"/>
                  <a:pt x="882602" y="181933"/>
                  <a:pt x="868680" y="183480"/>
                </a:cubicBezTo>
                <a:cubicBezTo>
                  <a:pt x="852129" y="185319"/>
                  <a:pt x="813753" y="171267"/>
                  <a:pt x="795528" y="165192"/>
                </a:cubicBezTo>
                <a:cubicBezTo>
                  <a:pt x="762000" y="168240"/>
                  <a:pt x="728610" y="174336"/>
                  <a:pt x="694944" y="174336"/>
                </a:cubicBezTo>
                <a:cubicBezTo>
                  <a:pt x="685305" y="174336"/>
                  <a:pt x="677151" y="165192"/>
                  <a:pt x="667512" y="165192"/>
                </a:cubicBezTo>
                <a:cubicBezTo>
                  <a:pt x="642938" y="165192"/>
                  <a:pt x="618744" y="171288"/>
                  <a:pt x="594360" y="174336"/>
                </a:cubicBezTo>
                <a:cubicBezTo>
                  <a:pt x="585216" y="171288"/>
                  <a:pt x="576567" y="165192"/>
                  <a:pt x="566928" y="165192"/>
                </a:cubicBezTo>
                <a:cubicBezTo>
                  <a:pt x="533225" y="165192"/>
                  <a:pt x="522638" y="176264"/>
                  <a:pt x="493776" y="183480"/>
                </a:cubicBezTo>
                <a:cubicBezTo>
                  <a:pt x="478698" y="187249"/>
                  <a:pt x="463296" y="189576"/>
                  <a:pt x="448056" y="192624"/>
                </a:cubicBezTo>
                <a:cubicBezTo>
                  <a:pt x="438912" y="189576"/>
                  <a:pt x="430023" y="181344"/>
                  <a:pt x="420624" y="183480"/>
                </a:cubicBezTo>
                <a:cubicBezTo>
                  <a:pt x="361403" y="196939"/>
                  <a:pt x="246888" y="238344"/>
                  <a:pt x="246888" y="238344"/>
                </a:cubicBezTo>
                <a:cubicBezTo>
                  <a:pt x="237744" y="235296"/>
                  <a:pt x="229036" y="228136"/>
                  <a:pt x="219456" y="229200"/>
                </a:cubicBezTo>
                <a:cubicBezTo>
                  <a:pt x="200297" y="231329"/>
                  <a:pt x="164592" y="247488"/>
                  <a:pt x="164592" y="247488"/>
                </a:cubicBezTo>
                <a:cubicBezTo>
                  <a:pt x="158496" y="238344"/>
                  <a:pt x="146304" y="231046"/>
                  <a:pt x="146304" y="220056"/>
                </a:cubicBezTo>
                <a:cubicBezTo>
                  <a:pt x="146304" y="209066"/>
                  <a:pt x="159677" y="202454"/>
                  <a:pt x="164592" y="192624"/>
                </a:cubicBezTo>
                <a:cubicBezTo>
                  <a:pt x="168903" y="184003"/>
                  <a:pt x="170688" y="174336"/>
                  <a:pt x="173736" y="165192"/>
                </a:cubicBezTo>
                <a:cubicBezTo>
                  <a:pt x="188976" y="168240"/>
                  <a:pt x="203914" y="174336"/>
                  <a:pt x="219456" y="174336"/>
                </a:cubicBezTo>
                <a:cubicBezTo>
                  <a:pt x="241009" y="174336"/>
                  <a:pt x="263348" y="172929"/>
                  <a:pt x="283464" y="165192"/>
                </a:cubicBezTo>
                <a:cubicBezTo>
                  <a:pt x="400344" y="120238"/>
                  <a:pt x="277153" y="133536"/>
                  <a:pt x="393192" y="110328"/>
                </a:cubicBezTo>
                <a:cubicBezTo>
                  <a:pt x="408432" y="107280"/>
                  <a:pt x="426776" y="110893"/>
                  <a:pt x="438912" y="101184"/>
                </a:cubicBezTo>
                <a:cubicBezTo>
                  <a:pt x="446052" y="95472"/>
                  <a:pt x="438912" y="82896"/>
                  <a:pt x="438912" y="7375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5234637" y="768584"/>
            <a:ext cx="2340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Pilotage</a:t>
            </a:r>
            <a:endParaRPr kumimoji="0" lang="sv-SE" sz="24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839" y="4129393"/>
            <a:ext cx="3589957" cy="2088527"/>
          </a:xfrm>
          <a:prstGeom prst="rect">
            <a:avLst/>
          </a:prstGeom>
        </p:spPr>
      </p:pic>
      <p:sp>
        <p:nvSpPr>
          <p:cNvPr id="8" name="textruta 7"/>
          <p:cNvSpPr txBox="1"/>
          <p:nvPr/>
        </p:nvSpPr>
        <p:spPr>
          <a:xfrm>
            <a:off x="5316093" y="3997313"/>
            <a:ext cx="270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 </a:t>
            </a:r>
            <a:r>
              <a:rPr kumimoji="0" lang="sv-SE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</a:t>
            </a:r>
            <a:r>
              <a:rPr kumimoji="0" lang="sv-S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annot</a:t>
            </a: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see</a:t>
            </a: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the </a:t>
            </a:r>
            <a:r>
              <a:rPr kumimoji="0" lang="sv-SE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conning</a:t>
            </a:r>
            <a:r>
              <a:rPr kumimoji="0" lang="sv-SE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display…</a:t>
            </a:r>
            <a:endParaRPr kumimoji="0" lang="sv-SE" sz="1800" b="1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753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Nor </a:t>
            </a:r>
            <a:r>
              <a:rPr lang="sv-SE" dirty="0" err="1" smtClean="0">
                <a:solidFill>
                  <a:schemeClr val="tx1"/>
                </a:solidFill>
              </a:rPr>
              <a:t>can</a:t>
            </a:r>
            <a:r>
              <a:rPr lang="sv-SE" dirty="0" smtClean="0">
                <a:solidFill>
                  <a:schemeClr val="tx1"/>
                </a:solidFill>
              </a:rPr>
              <a:t> I </a:t>
            </a:r>
            <a:r>
              <a:rPr lang="sv-SE" dirty="0" err="1" smtClean="0">
                <a:solidFill>
                  <a:schemeClr val="tx1"/>
                </a:solidFill>
              </a:rPr>
              <a:t>see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this</a:t>
            </a:r>
            <a:r>
              <a:rPr lang="sv-SE" dirty="0" smtClean="0">
                <a:solidFill>
                  <a:schemeClr val="tx1"/>
                </a:solidFill>
              </a:rPr>
              <a:t>…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752" y="923406"/>
            <a:ext cx="6958584" cy="5239844"/>
          </a:xfrm>
          <a:prstGeom prst="rect">
            <a:avLst/>
          </a:prstGeom>
        </p:spPr>
      </p:pic>
      <p:sp>
        <p:nvSpPr>
          <p:cNvPr id="3" name="Frihandsfigur 2"/>
          <p:cNvSpPr/>
          <p:nvPr/>
        </p:nvSpPr>
        <p:spPr>
          <a:xfrm>
            <a:off x="6098242" y="2481943"/>
            <a:ext cx="452132" cy="475437"/>
          </a:xfrm>
          <a:custGeom>
            <a:avLst/>
            <a:gdLst>
              <a:gd name="connsiteX0" fmla="*/ 20675 w 452132"/>
              <a:gd name="connsiteY0" fmla="*/ 123753 h 475437"/>
              <a:gd name="connsiteX1" fmla="*/ 6925 w 452132"/>
              <a:gd name="connsiteY1" fmla="*/ 158129 h 475437"/>
              <a:gd name="connsiteX2" fmla="*/ 50 w 452132"/>
              <a:gd name="connsiteY2" fmla="*/ 178755 h 475437"/>
              <a:gd name="connsiteX3" fmla="*/ 34426 w 452132"/>
              <a:gd name="connsiteY3" fmla="*/ 275007 h 475437"/>
              <a:gd name="connsiteX4" fmla="*/ 55051 w 452132"/>
              <a:gd name="connsiteY4" fmla="*/ 336884 h 475437"/>
              <a:gd name="connsiteX5" fmla="*/ 68802 w 452132"/>
              <a:gd name="connsiteY5" fmla="*/ 357510 h 475437"/>
              <a:gd name="connsiteX6" fmla="*/ 89427 w 452132"/>
              <a:gd name="connsiteY6" fmla="*/ 398761 h 475437"/>
              <a:gd name="connsiteX7" fmla="*/ 110053 w 452132"/>
              <a:gd name="connsiteY7" fmla="*/ 412511 h 475437"/>
              <a:gd name="connsiteX8" fmla="*/ 171929 w 452132"/>
              <a:gd name="connsiteY8" fmla="*/ 453762 h 475437"/>
              <a:gd name="connsiteX9" fmla="*/ 192555 w 452132"/>
              <a:gd name="connsiteY9" fmla="*/ 467513 h 475437"/>
              <a:gd name="connsiteX10" fmla="*/ 323184 w 452132"/>
              <a:gd name="connsiteY10" fmla="*/ 467513 h 475437"/>
              <a:gd name="connsiteX11" fmla="*/ 343809 w 452132"/>
              <a:gd name="connsiteY11" fmla="*/ 446887 h 475437"/>
              <a:gd name="connsiteX12" fmla="*/ 364435 w 452132"/>
              <a:gd name="connsiteY12" fmla="*/ 440012 h 475437"/>
              <a:gd name="connsiteX13" fmla="*/ 391935 w 452132"/>
              <a:gd name="connsiteY13" fmla="*/ 398761 h 475437"/>
              <a:gd name="connsiteX14" fmla="*/ 405686 w 452132"/>
              <a:gd name="connsiteY14" fmla="*/ 385010 h 475437"/>
              <a:gd name="connsiteX15" fmla="*/ 412561 w 452132"/>
              <a:gd name="connsiteY15" fmla="*/ 350634 h 475437"/>
              <a:gd name="connsiteX16" fmla="*/ 440062 w 452132"/>
              <a:gd name="connsiteY16" fmla="*/ 309383 h 475437"/>
              <a:gd name="connsiteX17" fmla="*/ 440062 w 452132"/>
              <a:gd name="connsiteY17" fmla="*/ 192505 h 475437"/>
              <a:gd name="connsiteX18" fmla="*/ 419436 w 452132"/>
              <a:gd name="connsiteY18" fmla="*/ 171880 h 475437"/>
              <a:gd name="connsiteX19" fmla="*/ 405686 w 452132"/>
              <a:gd name="connsiteY19" fmla="*/ 151254 h 475437"/>
              <a:gd name="connsiteX20" fmla="*/ 398811 w 452132"/>
              <a:gd name="connsiteY20" fmla="*/ 123753 h 475437"/>
              <a:gd name="connsiteX21" fmla="*/ 385060 w 452132"/>
              <a:gd name="connsiteY21" fmla="*/ 68752 h 475437"/>
              <a:gd name="connsiteX22" fmla="*/ 371310 w 452132"/>
              <a:gd name="connsiteY22" fmla="*/ 48126 h 475437"/>
              <a:gd name="connsiteX23" fmla="*/ 364435 w 452132"/>
              <a:gd name="connsiteY23" fmla="*/ 27501 h 475437"/>
              <a:gd name="connsiteX24" fmla="*/ 330059 w 452132"/>
              <a:gd name="connsiteY24" fmla="*/ 0 h 475437"/>
              <a:gd name="connsiteX25" fmla="*/ 261307 w 452132"/>
              <a:gd name="connsiteY25" fmla="*/ 13750 h 475437"/>
              <a:gd name="connsiteX26" fmla="*/ 220056 w 452132"/>
              <a:gd name="connsiteY26" fmla="*/ 41251 h 475437"/>
              <a:gd name="connsiteX27" fmla="*/ 206305 w 452132"/>
              <a:gd name="connsiteY27" fmla="*/ 55001 h 475437"/>
              <a:gd name="connsiteX28" fmla="*/ 185680 w 452132"/>
              <a:gd name="connsiteY28" fmla="*/ 61877 h 475437"/>
              <a:gd name="connsiteX29" fmla="*/ 171929 w 452132"/>
              <a:gd name="connsiteY29" fmla="*/ 75627 h 475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2132" h="475437">
                <a:moveTo>
                  <a:pt x="20675" y="123753"/>
                </a:moveTo>
                <a:cubicBezTo>
                  <a:pt x="16092" y="135212"/>
                  <a:pt x="11258" y="146573"/>
                  <a:pt x="6925" y="158129"/>
                </a:cubicBezTo>
                <a:cubicBezTo>
                  <a:pt x="4380" y="164915"/>
                  <a:pt x="-552" y="171533"/>
                  <a:pt x="50" y="178755"/>
                </a:cubicBezTo>
                <a:cubicBezTo>
                  <a:pt x="5872" y="248624"/>
                  <a:pt x="9777" y="225709"/>
                  <a:pt x="34426" y="275007"/>
                </a:cubicBezTo>
                <a:cubicBezTo>
                  <a:pt x="90244" y="386642"/>
                  <a:pt x="15661" y="244974"/>
                  <a:pt x="55051" y="336884"/>
                </a:cubicBezTo>
                <a:cubicBezTo>
                  <a:pt x="58306" y="344479"/>
                  <a:pt x="64218" y="350635"/>
                  <a:pt x="68802" y="357510"/>
                </a:cubicBezTo>
                <a:cubicBezTo>
                  <a:pt x="74393" y="374284"/>
                  <a:pt x="76100" y="385434"/>
                  <a:pt x="89427" y="398761"/>
                </a:cubicBezTo>
                <a:cubicBezTo>
                  <a:pt x="95270" y="404604"/>
                  <a:pt x="103834" y="407070"/>
                  <a:pt x="110053" y="412511"/>
                </a:cubicBezTo>
                <a:cubicBezTo>
                  <a:pt x="159323" y="455621"/>
                  <a:pt x="123919" y="441760"/>
                  <a:pt x="171929" y="453762"/>
                </a:cubicBezTo>
                <a:cubicBezTo>
                  <a:pt x="178804" y="458346"/>
                  <a:pt x="184960" y="464258"/>
                  <a:pt x="192555" y="467513"/>
                </a:cubicBezTo>
                <a:cubicBezTo>
                  <a:pt x="231510" y="484208"/>
                  <a:pt x="290731" y="469677"/>
                  <a:pt x="323184" y="467513"/>
                </a:cubicBezTo>
                <a:cubicBezTo>
                  <a:pt x="330059" y="460638"/>
                  <a:pt x="335719" y="452280"/>
                  <a:pt x="343809" y="446887"/>
                </a:cubicBezTo>
                <a:cubicBezTo>
                  <a:pt x="349839" y="442867"/>
                  <a:pt x="359310" y="445137"/>
                  <a:pt x="364435" y="440012"/>
                </a:cubicBezTo>
                <a:cubicBezTo>
                  <a:pt x="376120" y="428327"/>
                  <a:pt x="380250" y="410446"/>
                  <a:pt x="391935" y="398761"/>
                </a:cubicBezTo>
                <a:lnTo>
                  <a:pt x="405686" y="385010"/>
                </a:lnTo>
                <a:cubicBezTo>
                  <a:pt x="407978" y="373551"/>
                  <a:pt x="407725" y="361272"/>
                  <a:pt x="412561" y="350634"/>
                </a:cubicBezTo>
                <a:cubicBezTo>
                  <a:pt x="419399" y="335589"/>
                  <a:pt x="440062" y="309383"/>
                  <a:pt x="440062" y="309383"/>
                </a:cubicBezTo>
                <a:cubicBezTo>
                  <a:pt x="454869" y="264961"/>
                  <a:pt x="457394" y="266165"/>
                  <a:pt x="440062" y="192505"/>
                </a:cubicBezTo>
                <a:cubicBezTo>
                  <a:pt x="437835" y="183041"/>
                  <a:pt x="425661" y="179349"/>
                  <a:pt x="419436" y="171880"/>
                </a:cubicBezTo>
                <a:cubicBezTo>
                  <a:pt x="414146" y="165532"/>
                  <a:pt x="410269" y="158129"/>
                  <a:pt x="405686" y="151254"/>
                </a:cubicBezTo>
                <a:cubicBezTo>
                  <a:pt x="403394" y="142087"/>
                  <a:pt x="400861" y="132977"/>
                  <a:pt x="398811" y="123753"/>
                </a:cubicBezTo>
                <a:cubicBezTo>
                  <a:pt x="395673" y="109635"/>
                  <a:pt x="392430" y="83493"/>
                  <a:pt x="385060" y="68752"/>
                </a:cubicBezTo>
                <a:cubicBezTo>
                  <a:pt x="381365" y="61361"/>
                  <a:pt x="375005" y="55517"/>
                  <a:pt x="371310" y="48126"/>
                </a:cubicBezTo>
                <a:cubicBezTo>
                  <a:pt x="368069" y="41644"/>
                  <a:pt x="368164" y="33715"/>
                  <a:pt x="364435" y="27501"/>
                </a:cubicBezTo>
                <a:cubicBezTo>
                  <a:pt x="357904" y="16616"/>
                  <a:pt x="339428" y="6246"/>
                  <a:pt x="330059" y="0"/>
                </a:cubicBezTo>
                <a:cubicBezTo>
                  <a:pt x="318103" y="1708"/>
                  <a:pt x="277922" y="4519"/>
                  <a:pt x="261307" y="13750"/>
                </a:cubicBezTo>
                <a:cubicBezTo>
                  <a:pt x="246861" y="21776"/>
                  <a:pt x="231742" y="29566"/>
                  <a:pt x="220056" y="41251"/>
                </a:cubicBezTo>
                <a:cubicBezTo>
                  <a:pt x="215472" y="45834"/>
                  <a:pt x="211863" y="51666"/>
                  <a:pt x="206305" y="55001"/>
                </a:cubicBezTo>
                <a:cubicBezTo>
                  <a:pt x="200091" y="58730"/>
                  <a:pt x="192555" y="59585"/>
                  <a:pt x="185680" y="61877"/>
                </a:cubicBezTo>
                <a:lnTo>
                  <a:pt x="171929" y="75627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rihandsfigur 4"/>
          <p:cNvSpPr/>
          <p:nvPr/>
        </p:nvSpPr>
        <p:spPr>
          <a:xfrm>
            <a:off x="3206658" y="2252334"/>
            <a:ext cx="499068" cy="387738"/>
          </a:xfrm>
          <a:custGeom>
            <a:avLst/>
            <a:gdLst>
              <a:gd name="connsiteX0" fmla="*/ 313438 w 499068"/>
              <a:gd name="connsiteY0" fmla="*/ 43979 h 387738"/>
              <a:gd name="connsiteX1" fmla="*/ 272187 w 499068"/>
              <a:gd name="connsiteY1" fmla="*/ 30228 h 387738"/>
              <a:gd name="connsiteX2" fmla="*/ 244686 w 499068"/>
              <a:gd name="connsiteY2" fmla="*/ 23353 h 387738"/>
              <a:gd name="connsiteX3" fmla="*/ 224061 w 499068"/>
              <a:gd name="connsiteY3" fmla="*/ 9603 h 387738"/>
              <a:gd name="connsiteX4" fmla="*/ 203435 w 499068"/>
              <a:gd name="connsiteY4" fmla="*/ 2728 h 387738"/>
              <a:gd name="connsiteX5" fmla="*/ 45306 w 499068"/>
              <a:gd name="connsiteY5" fmla="*/ 23353 h 387738"/>
              <a:gd name="connsiteX6" fmla="*/ 24680 w 499068"/>
              <a:gd name="connsiteY6" fmla="*/ 43979 h 387738"/>
              <a:gd name="connsiteX7" fmla="*/ 10930 w 499068"/>
              <a:gd name="connsiteY7" fmla="*/ 71480 h 387738"/>
              <a:gd name="connsiteX8" fmla="*/ 17805 w 499068"/>
              <a:gd name="connsiteY8" fmla="*/ 250234 h 387738"/>
              <a:gd name="connsiteX9" fmla="*/ 31556 w 499068"/>
              <a:gd name="connsiteY9" fmla="*/ 305236 h 387738"/>
              <a:gd name="connsiteX10" fmla="*/ 38431 w 499068"/>
              <a:gd name="connsiteY10" fmla="*/ 325861 h 387738"/>
              <a:gd name="connsiteX11" fmla="*/ 72807 w 499068"/>
              <a:gd name="connsiteY11" fmla="*/ 360237 h 387738"/>
              <a:gd name="connsiteX12" fmla="*/ 86557 w 499068"/>
              <a:gd name="connsiteY12" fmla="*/ 373988 h 387738"/>
              <a:gd name="connsiteX13" fmla="*/ 141559 w 499068"/>
              <a:gd name="connsiteY13" fmla="*/ 387738 h 387738"/>
              <a:gd name="connsiteX14" fmla="*/ 437192 w 499068"/>
              <a:gd name="connsiteY14" fmla="*/ 380863 h 387738"/>
              <a:gd name="connsiteX15" fmla="*/ 478443 w 499068"/>
              <a:gd name="connsiteY15" fmla="*/ 367113 h 387738"/>
              <a:gd name="connsiteX16" fmla="*/ 492193 w 499068"/>
              <a:gd name="connsiteY16" fmla="*/ 353362 h 387738"/>
              <a:gd name="connsiteX17" fmla="*/ 499068 w 499068"/>
              <a:gd name="connsiteY17" fmla="*/ 325861 h 387738"/>
              <a:gd name="connsiteX18" fmla="*/ 478443 w 499068"/>
              <a:gd name="connsiteY18" fmla="*/ 284610 h 387738"/>
              <a:gd name="connsiteX19" fmla="*/ 464692 w 499068"/>
              <a:gd name="connsiteY19" fmla="*/ 222734 h 387738"/>
              <a:gd name="connsiteX20" fmla="*/ 457817 w 499068"/>
              <a:gd name="connsiteY20" fmla="*/ 174607 h 387738"/>
              <a:gd name="connsiteX21" fmla="*/ 437192 w 499068"/>
              <a:gd name="connsiteY21" fmla="*/ 160857 h 387738"/>
              <a:gd name="connsiteX22" fmla="*/ 423441 w 499068"/>
              <a:gd name="connsiteY22" fmla="*/ 147107 h 387738"/>
              <a:gd name="connsiteX23" fmla="*/ 395940 w 499068"/>
              <a:gd name="connsiteY23" fmla="*/ 140231 h 38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9068" h="387738">
                <a:moveTo>
                  <a:pt x="313438" y="43979"/>
                </a:moveTo>
                <a:cubicBezTo>
                  <a:pt x="299688" y="39395"/>
                  <a:pt x="286070" y="34393"/>
                  <a:pt x="272187" y="30228"/>
                </a:cubicBezTo>
                <a:cubicBezTo>
                  <a:pt x="263136" y="27513"/>
                  <a:pt x="253371" y="27075"/>
                  <a:pt x="244686" y="23353"/>
                </a:cubicBezTo>
                <a:cubicBezTo>
                  <a:pt x="237091" y="20098"/>
                  <a:pt x="231451" y="13298"/>
                  <a:pt x="224061" y="9603"/>
                </a:cubicBezTo>
                <a:cubicBezTo>
                  <a:pt x="217579" y="6362"/>
                  <a:pt x="210310" y="5020"/>
                  <a:pt x="203435" y="2728"/>
                </a:cubicBezTo>
                <a:cubicBezTo>
                  <a:pt x="127176" y="6541"/>
                  <a:pt x="91603" y="-15228"/>
                  <a:pt x="45306" y="23353"/>
                </a:cubicBezTo>
                <a:cubicBezTo>
                  <a:pt x="37836" y="29578"/>
                  <a:pt x="31555" y="37104"/>
                  <a:pt x="24680" y="43979"/>
                </a:cubicBezTo>
                <a:cubicBezTo>
                  <a:pt x="20097" y="53146"/>
                  <a:pt x="14967" y="62060"/>
                  <a:pt x="10930" y="71480"/>
                </a:cubicBezTo>
                <a:cubicBezTo>
                  <a:pt x="-13504" y="128495"/>
                  <a:pt x="9474" y="185666"/>
                  <a:pt x="17805" y="250234"/>
                </a:cubicBezTo>
                <a:cubicBezTo>
                  <a:pt x="20223" y="268977"/>
                  <a:pt x="25580" y="287308"/>
                  <a:pt x="31556" y="305236"/>
                </a:cubicBezTo>
                <a:cubicBezTo>
                  <a:pt x="33848" y="312111"/>
                  <a:pt x="34083" y="320064"/>
                  <a:pt x="38431" y="325861"/>
                </a:cubicBezTo>
                <a:cubicBezTo>
                  <a:pt x="48154" y="338825"/>
                  <a:pt x="61348" y="348778"/>
                  <a:pt x="72807" y="360237"/>
                </a:cubicBezTo>
                <a:cubicBezTo>
                  <a:pt x="77390" y="364821"/>
                  <a:pt x="80268" y="372416"/>
                  <a:pt x="86557" y="373988"/>
                </a:cubicBezTo>
                <a:lnTo>
                  <a:pt x="141559" y="387738"/>
                </a:lnTo>
                <a:cubicBezTo>
                  <a:pt x="240103" y="385446"/>
                  <a:pt x="338805" y="386887"/>
                  <a:pt x="437192" y="380863"/>
                </a:cubicBezTo>
                <a:cubicBezTo>
                  <a:pt x="451659" y="379977"/>
                  <a:pt x="478443" y="367113"/>
                  <a:pt x="478443" y="367113"/>
                </a:cubicBezTo>
                <a:cubicBezTo>
                  <a:pt x="483026" y="362529"/>
                  <a:pt x="489294" y="359160"/>
                  <a:pt x="492193" y="353362"/>
                </a:cubicBezTo>
                <a:cubicBezTo>
                  <a:pt x="496419" y="344910"/>
                  <a:pt x="499068" y="335310"/>
                  <a:pt x="499068" y="325861"/>
                </a:cubicBezTo>
                <a:cubicBezTo>
                  <a:pt x="499068" y="311630"/>
                  <a:pt x="485394" y="295038"/>
                  <a:pt x="478443" y="284610"/>
                </a:cubicBezTo>
                <a:cubicBezTo>
                  <a:pt x="472265" y="259897"/>
                  <a:pt x="469055" y="248908"/>
                  <a:pt x="464692" y="222734"/>
                </a:cubicBezTo>
                <a:cubicBezTo>
                  <a:pt x="462028" y="206749"/>
                  <a:pt x="464398" y="189416"/>
                  <a:pt x="457817" y="174607"/>
                </a:cubicBezTo>
                <a:cubicBezTo>
                  <a:pt x="454461" y="167056"/>
                  <a:pt x="443644" y="166019"/>
                  <a:pt x="437192" y="160857"/>
                </a:cubicBezTo>
                <a:cubicBezTo>
                  <a:pt x="432130" y="156808"/>
                  <a:pt x="428999" y="150442"/>
                  <a:pt x="423441" y="147107"/>
                </a:cubicBezTo>
                <a:cubicBezTo>
                  <a:pt x="410773" y="139506"/>
                  <a:pt x="406859" y="140231"/>
                  <a:pt x="395940" y="14023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rihandsfigur 5"/>
          <p:cNvSpPr/>
          <p:nvPr/>
        </p:nvSpPr>
        <p:spPr>
          <a:xfrm>
            <a:off x="7995844" y="2124433"/>
            <a:ext cx="371260" cy="288758"/>
          </a:xfrm>
          <a:custGeom>
            <a:avLst/>
            <a:gdLst>
              <a:gd name="connsiteX0" fmla="*/ 0 w 371260"/>
              <a:gd name="connsiteY0" fmla="*/ 171880 h 288758"/>
              <a:gd name="connsiteX1" fmla="*/ 68751 w 371260"/>
              <a:gd name="connsiteY1" fmla="*/ 226881 h 288758"/>
              <a:gd name="connsiteX2" fmla="*/ 158129 w 371260"/>
              <a:gd name="connsiteY2" fmla="*/ 281883 h 288758"/>
              <a:gd name="connsiteX3" fmla="*/ 185630 w 371260"/>
              <a:gd name="connsiteY3" fmla="*/ 288758 h 288758"/>
              <a:gd name="connsiteX4" fmla="*/ 226881 w 371260"/>
              <a:gd name="connsiteY4" fmla="*/ 281883 h 288758"/>
              <a:gd name="connsiteX5" fmla="*/ 281882 w 371260"/>
              <a:gd name="connsiteY5" fmla="*/ 247507 h 288758"/>
              <a:gd name="connsiteX6" fmla="*/ 309383 w 371260"/>
              <a:gd name="connsiteY6" fmla="*/ 206256 h 288758"/>
              <a:gd name="connsiteX7" fmla="*/ 343759 w 371260"/>
              <a:gd name="connsiteY7" fmla="*/ 151254 h 288758"/>
              <a:gd name="connsiteX8" fmla="*/ 357509 w 371260"/>
              <a:gd name="connsiteY8" fmla="*/ 130629 h 288758"/>
              <a:gd name="connsiteX9" fmla="*/ 371260 w 371260"/>
              <a:gd name="connsiteY9" fmla="*/ 116878 h 288758"/>
              <a:gd name="connsiteX10" fmla="*/ 364385 w 371260"/>
              <a:gd name="connsiteY10" fmla="*/ 55002 h 288758"/>
              <a:gd name="connsiteX11" fmla="*/ 350634 w 371260"/>
              <a:gd name="connsiteY11" fmla="*/ 41251 h 288758"/>
              <a:gd name="connsiteX12" fmla="*/ 330009 w 371260"/>
              <a:gd name="connsiteY12" fmla="*/ 27501 h 288758"/>
              <a:gd name="connsiteX13" fmla="*/ 316258 w 371260"/>
              <a:gd name="connsiteY13" fmla="*/ 13750 h 288758"/>
              <a:gd name="connsiteX14" fmla="*/ 281882 w 371260"/>
              <a:gd name="connsiteY14" fmla="*/ 0 h 288758"/>
              <a:gd name="connsiteX15" fmla="*/ 110003 w 371260"/>
              <a:gd name="connsiteY15" fmla="*/ 6875 h 288758"/>
              <a:gd name="connsiteX16" fmla="*/ 96252 w 371260"/>
              <a:gd name="connsiteY16" fmla="*/ 20626 h 28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1260" h="288758">
                <a:moveTo>
                  <a:pt x="0" y="171880"/>
                </a:moveTo>
                <a:cubicBezTo>
                  <a:pt x="22917" y="190214"/>
                  <a:pt x="45438" y="209054"/>
                  <a:pt x="68751" y="226881"/>
                </a:cubicBezTo>
                <a:cubicBezTo>
                  <a:pt x="100297" y="251004"/>
                  <a:pt x="121930" y="267403"/>
                  <a:pt x="158129" y="281883"/>
                </a:cubicBezTo>
                <a:cubicBezTo>
                  <a:pt x="166902" y="285392"/>
                  <a:pt x="176463" y="286466"/>
                  <a:pt x="185630" y="288758"/>
                </a:cubicBezTo>
                <a:cubicBezTo>
                  <a:pt x="199380" y="286466"/>
                  <a:pt x="213529" y="285889"/>
                  <a:pt x="226881" y="281883"/>
                </a:cubicBezTo>
                <a:cubicBezTo>
                  <a:pt x="240964" y="277658"/>
                  <a:pt x="272642" y="257902"/>
                  <a:pt x="281882" y="247507"/>
                </a:cubicBezTo>
                <a:cubicBezTo>
                  <a:pt x="292861" y="235155"/>
                  <a:pt x="300446" y="220157"/>
                  <a:pt x="309383" y="206256"/>
                </a:cubicBezTo>
                <a:cubicBezTo>
                  <a:pt x="321074" y="188069"/>
                  <a:pt x="332152" y="169494"/>
                  <a:pt x="343759" y="151254"/>
                </a:cubicBezTo>
                <a:cubicBezTo>
                  <a:pt x="348195" y="144283"/>
                  <a:pt x="351666" y="136472"/>
                  <a:pt x="357509" y="130629"/>
                </a:cubicBezTo>
                <a:lnTo>
                  <a:pt x="371260" y="116878"/>
                </a:lnTo>
                <a:cubicBezTo>
                  <a:pt x="368968" y="96253"/>
                  <a:pt x="369845" y="75023"/>
                  <a:pt x="364385" y="55002"/>
                </a:cubicBezTo>
                <a:cubicBezTo>
                  <a:pt x="362679" y="48748"/>
                  <a:pt x="355696" y="45300"/>
                  <a:pt x="350634" y="41251"/>
                </a:cubicBezTo>
                <a:cubicBezTo>
                  <a:pt x="344182" y="36089"/>
                  <a:pt x="336461" y="32663"/>
                  <a:pt x="330009" y="27501"/>
                </a:cubicBezTo>
                <a:cubicBezTo>
                  <a:pt x="324947" y="23452"/>
                  <a:pt x="321886" y="16966"/>
                  <a:pt x="316258" y="13750"/>
                </a:cubicBezTo>
                <a:cubicBezTo>
                  <a:pt x="305543" y="7627"/>
                  <a:pt x="293341" y="4583"/>
                  <a:pt x="281882" y="0"/>
                </a:cubicBezTo>
                <a:cubicBezTo>
                  <a:pt x="224589" y="2292"/>
                  <a:pt x="166991" y="543"/>
                  <a:pt x="110003" y="6875"/>
                </a:cubicBezTo>
                <a:cubicBezTo>
                  <a:pt x="103560" y="7591"/>
                  <a:pt x="96252" y="20626"/>
                  <a:pt x="96252" y="20626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08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Or </a:t>
            </a:r>
            <a:r>
              <a:rPr lang="sv-SE" dirty="0" err="1" smtClean="0">
                <a:solidFill>
                  <a:schemeClr val="tx1"/>
                </a:solidFill>
              </a:rPr>
              <a:t>this</a:t>
            </a:r>
            <a:r>
              <a:rPr lang="sv-SE" dirty="0" smtClean="0">
                <a:solidFill>
                  <a:schemeClr val="tx1"/>
                </a:solidFill>
              </a:rPr>
              <a:t>…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50"/>
          <a:stretch/>
        </p:blipFill>
        <p:spPr>
          <a:xfrm>
            <a:off x="2642616" y="1145059"/>
            <a:ext cx="4956048" cy="49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53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The plan for </a:t>
            </a:r>
            <a:r>
              <a:rPr lang="sv-SE" dirty="0" err="1" smtClean="0">
                <a:solidFill>
                  <a:schemeClr val="tx1"/>
                </a:solidFill>
              </a:rPr>
              <a:t>this</a:t>
            </a:r>
            <a:r>
              <a:rPr lang="sv-SE" dirty="0" smtClean="0">
                <a:solidFill>
                  <a:schemeClr val="tx1"/>
                </a:solidFill>
              </a:rPr>
              <a:t> presentation: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A </a:t>
            </a:r>
            <a:r>
              <a:rPr lang="sv-SE" dirty="0" err="1" smtClean="0"/>
              <a:t>recap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maritime</a:t>
            </a:r>
            <a:r>
              <a:rPr lang="sv-SE" dirty="0" smtClean="0"/>
              <a:t> </a:t>
            </a:r>
            <a:r>
              <a:rPr lang="sv-SE" dirty="0" err="1" smtClean="0"/>
              <a:t>pilotage</a:t>
            </a:r>
            <a:r>
              <a:rPr lang="sv-SE" dirty="0" smtClean="0"/>
              <a:t> </a:t>
            </a:r>
          </a:p>
          <a:p>
            <a:r>
              <a:rPr lang="sv-SE" dirty="0" err="1" smtClean="0"/>
              <a:t>Recap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what</a:t>
            </a:r>
            <a:r>
              <a:rPr lang="sv-SE" dirty="0" smtClean="0"/>
              <a:t> </a:t>
            </a:r>
            <a:r>
              <a:rPr lang="sv-SE" dirty="0" err="1" smtClean="0"/>
              <a:t>we</a:t>
            </a:r>
            <a:r>
              <a:rPr lang="sv-SE" dirty="0" smtClean="0"/>
              <a:t> </a:t>
            </a:r>
            <a:r>
              <a:rPr lang="sv-SE" dirty="0" err="1" smtClean="0"/>
              <a:t>have</a:t>
            </a:r>
            <a:r>
              <a:rPr lang="sv-SE" dirty="0" smtClean="0"/>
              <a:t> </a:t>
            </a:r>
            <a:r>
              <a:rPr lang="sv-SE" dirty="0" err="1" smtClean="0"/>
              <a:t>done</a:t>
            </a:r>
            <a:r>
              <a:rPr lang="sv-SE" dirty="0" smtClean="0"/>
              <a:t> in the </a:t>
            </a:r>
            <a:r>
              <a:rPr lang="sv-SE" dirty="0" err="1" smtClean="0"/>
              <a:t>two</a:t>
            </a:r>
            <a:r>
              <a:rPr lang="sv-SE" dirty="0" smtClean="0"/>
              <a:t> </a:t>
            </a:r>
            <a:r>
              <a:rPr lang="sv-SE" dirty="0" err="1" smtClean="0"/>
              <a:t>projects</a:t>
            </a:r>
            <a:r>
              <a:rPr lang="sv-SE" dirty="0" smtClean="0"/>
              <a:t> </a:t>
            </a:r>
            <a:r>
              <a:rPr lang="sv-SE" dirty="0" err="1" smtClean="0"/>
              <a:t>Navigational</a:t>
            </a:r>
            <a:r>
              <a:rPr lang="sv-SE" dirty="0" smtClean="0"/>
              <a:t> Support from </a:t>
            </a:r>
            <a:r>
              <a:rPr lang="sv-SE" dirty="0" err="1" smtClean="0"/>
              <a:t>Ashore</a:t>
            </a:r>
            <a:r>
              <a:rPr lang="sv-SE" dirty="0" smtClean="0"/>
              <a:t> (</a:t>
            </a:r>
            <a:r>
              <a:rPr lang="sv-SE" dirty="0" err="1"/>
              <a:t>R</a:t>
            </a:r>
            <a:r>
              <a:rPr lang="sv-SE" dirty="0" err="1" smtClean="0"/>
              <a:t>emote</a:t>
            </a:r>
            <a:r>
              <a:rPr lang="sv-SE" dirty="0" smtClean="0"/>
              <a:t> </a:t>
            </a:r>
            <a:r>
              <a:rPr lang="sv-SE" dirty="0" err="1"/>
              <a:t>P</a:t>
            </a:r>
            <a:r>
              <a:rPr lang="sv-SE" dirty="0" err="1" smtClean="0"/>
              <a:t>ilotage</a:t>
            </a:r>
            <a:r>
              <a:rPr lang="sv-SE" dirty="0" smtClean="0"/>
              <a:t>) 1 and 2</a:t>
            </a:r>
          </a:p>
          <a:p>
            <a:r>
              <a:rPr lang="sv-SE" dirty="0" smtClean="0"/>
              <a:t>A </a:t>
            </a:r>
            <a:r>
              <a:rPr lang="sv-SE" dirty="0" err="1" smtClean="0"/>
              <a:t>couple</a:t>
            </a:r>
            <a:r>
              <a:rPr lang="sv-SE" dirty="0" smtClean="0"/>
              <a:t> </a:t>
            </a:r>
            <a:r>
              <a:rPr lang="sv-SE" dirty="0" err="1" smtClean="0"/>
              <a:t>of</a:t>
            </a:r>
            <a:r>
              <a:rPr lang="sv-SE" dirty="0" smtClean="0"/>
              <a:t> </a:t>
            </a:r>
            <a:r>
              <a:rPr lang="sv-SE" dirty="0" err="1" smtClean="0"/>
              <a:t>beautiful</a:t>
            </a:r>
            <a:r>
              <a:rPr lang="sv-SE" dirty="0" smtClean="0"/>
              <a:t> </a:t>
            </a:r>
            <a:r>
              <a:rPr lang="sv-SE" dirty="0" err="1" smtClean="0"/>
              <a:t>papers</a:t>
            </a:r>
            <a:endParaRPr lang="sv-SE" dirty="0" smtClean="0"/>
          </a:p>
          <a:p>
            <a:r>
              <a:rPr lang="sv-SE" dirty="0" smtClean="0"/>
              <a:t>Workload</a:t>
            </a:r>
          </a:p>
          <a:p>
            <a:r>
              <a:rPr lang="sv-SE" dirty="0"/>
              <a:t>An </a:t>
            </a:r>
            <a:r>
              <a:rPr lang="sv-SE" dirty="0" err="1"/>
              <a:t>exhaustive</a:t>
            </a:r>
            <a:r>
              <a:rPr lang="sv-SE" dirty="0"/>
              <a:t> </a:t>
            </a:r>
            <a:r>
              <a:rPr lang="sv-SE" dirty="0" smtClean="0"/>
              <a:t>list</a:t>
            </a:r>
          </a:p>
          <a:p>
            <a:r>
              <a:rPr lang="sv-SE" dirty="0" smtClean="0"/>
              <a:t>Three simulations</a:t>
            </a:r>
          </a:p>
          <a:p>
            <a:r>
              <a:rPr lang="sv-SE" dirty="0" err="1" smtClean="0"/>
              <a:t>Conclusions</a:t>
            </a:r>
            <a:endParaRPr lang="sv-SE" dirty="0" smtClean="0"/>
          </a:p>
          <a:p>
            <a:r>
              <a:rPr lang="sv-SE" dirty="0" err="1" smtClean="0"/>
              <a:t>What</a:t>
            </a:r>
            <a:r>
              <a:rPr lang="sv-SE" dirty="0" smtClean="0"/>
              <a:t> the </a:t>
            </a:r>
            <a:r>
              <a:rPr lang="sv-SE" dirty="0" err="1" smtClean="0"/>
              <a:t>conclusions</a:t>
            </a:r>
            <a:r>
              <a:rPr lang="sv-SE" dirty="0" smtClean="0"/>
              <a:t> </a:t>
            </a:r>
            <a:r>
              <a:rPr lang="sv-SE" dirty="0" err="1" smtClean="0"/>
              <a:t>can</a:t>
            </a:r>
            <a:r>
              <a:rPr lang="sv-SE" dirty="0" smtClean="0"/>
              <a:t> be </a:t>
            </a:r>
            <a:r>
              <a:rPr lang="sv-SE" dirty="0" err="1" smtClean="0"/>
              <a:t>used</a:t>
            </a:r>
            <a:r>
              <a:rPr lang="sv-SE" dirty="0" smtClean="0"/>
              <a:t> for</a:t>
            </a:r>
          </a:p>
          <a:p>
            <a:r>
              <a:rPr lang="sv-SE" dirty="0" err="1" smtClean="0"/>
              <a:t>Next</a:t>
            </a:r>
            <a:r>
              <a:rPr lang="sv-SE" dirty="0" smtClean="0"/>
              <a:t> step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627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Recap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of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M</a:t>
            </a:r>
            <a:r>
              <a:rPr lang="sv-SE" dirty="0" err="1" smtClean="0">
                <a:solidFill>
                  <a:schemeClr val="tx1"/>
                </a:solidFill>
              </a:rPr>
              <a:t>aritime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Pilotage</a:t>
            </a:r>
            <a:r>
              <a:rPr lang="sv-SE" dirty="0" smtClean="0">
                <a:solidFill>
                  <a:schemeClr val="tx1"/>
                </a:solidFill>
              </a:rPr>
              <a:t>. </a:t>
            </a:r>
            <a:r>
              <a:rPr lang="sv-SE" dirty="0" err="1" smtClean="0">
                <a:solidFill>
                  <a:schemeClr val="tx1"/>
                </a:solidFill>
              </a:rPr>
              <a:t>Why</a:t>
            </a:r>
            <a:r>
              <a:rPr lang="sv-SE" dirty="0" smtClean="0">
                <a:solidFill>
                  <a:schemeClr val="tx1"/>
                </a:solidFill>
              </a:rPr>
              <a:t> Pilot?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301" y="948432"/>
            <a:ext cx="7870825" cy="3291808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1299150" y="4544291"/>
            <a:ext cx="7870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Local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geographical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knowledge</a:t>
            </a: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Expertice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in ship handling and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tugboat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handling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Knowledge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port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regulations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and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practices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1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96250" y="269544"/>
            <a:ext cx="7870976" cy="866527"/>
          </a:xfrm>
        </p:spPr>
        <p:txBody>
          <a:bodyPr/>
          <a:lstStyle/>
          <a:p>
            <a:r>
              <a:rPr lang="sv-SE" dirty="0" err="1" smtClean="0">
                <a:solidFill>
                  <a:schemeClr val="tx1"/>
                </a:solidFill>
              </a:rPr>
              <a:t>Why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Remote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Pilotage</a:t>
            </a:r>
            <a:r>
              <a:rPr lang="sv-SE" dirty="0" smtClean="0">
                <a:solidFill>
                  <a:schemeClr val="tx1"/>
                </a:solidFill>
              </a:rPr>
              <a:t>?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347"/>
          <a:stretch/>
        </p:blipFill>
        <p:spPr>
          <a:xfrm>
            <a:off x="4197903" y="1136071"/>
            <a:ext cx="2600061" cy="199969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903" y="3352799"/>
            <a:ext cx="2490718" cy="1699176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2"/>
          <a:srcRect b="57187"/>
          <a:stretch/>
        </p:blipFill>
        <p:spPr>
          <a:xfrm>
            <a:off x="896250" y="3352799"/>
            <a:ext cx="2975106" cy="1699176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251" y="1136071"/>
            <a:ext cx="2975106" cy="1840388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5"/>
          <a:srcRect b="8115"/>
          <a:stretch/>
        </p:blipFill>
        <p:spPr>
          <a:xfrm>
            <a:off x="7172797" y="2414732"/>
            <a:ext cx="2667000" cy="1575377"/>
          </a:xfrm>
          <a:prstGeom prst="rect">
            <a:avLst/>
          </a:prstGeom>
        </p:spPr>
      </p:pic>
      <p:sp>
        <p:nvSpPr>
          <p:cNvPr id="10" name="textruta 9"/>
          <p:cNvSpPr txBox="1"/>
          <p:nvPr/>
        </p:nvSpPr>
        <p:spPr>
          <a:xfrm>
            <a:off x="7172797" y="4202387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Ordinary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Pilotage</a:t>
            </a: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PEC (Pilot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Excemption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Certificate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 smtClean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NSA (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Remote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Pilotage</a:t>
            </a:r>
            <a:r>
              <a:rPr kumimoji="0" lang="sv-SE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75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Suitable </a:t>
            </a:r>
            <a:r>
              <a:rPr lang="sv-SE" dirty="0" err="1" smtClean="0">
                <a:solidFill>
                  <a:schemeClr val="tx1"/>
                </a:solidFill>
              </a:rPr>
              <a:t>Vessels</a:t>
            </a:r>
            <a:r>
              <a:rPr lang="sv-SE" dirty="0" smtClean="0">
                <a:solidFill>
                  <a:schemeClr val="tx1"/>
                </a:solidFill>
              </a:rPr>
              <a:t> and </a:t>
            </a:r>
            <a:r>
              <a:rPr lang="sv-SE" dirty="0" err="1" smtClean="0">
                <a:solidFill>
                  <a:schemeClr val="tx1"/>
                </a:solidFill>
              </a:rPr>
              <a:t>well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prepared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crews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9151" y="1642216"/>
            <a:ext cx="3928632" cy="2431532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00" y="1642216"/>
            <a:ext cx="3345220" cy="24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innehåll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6785" y="1503005"/>
            <a:ext cx="3799324" cy="2128537"/>
          </a:xfrm>
          <a:prstGeom prst="rect">
            <a:avLst/>
          </a:prstGeom>
        </p:spPr>
      </p:pic>
      <p:sp>
        <p:nvSpPr>
          <p:cNvPr id="5" name="textruta 4"/>
          <p:cNvSpPr txBox="1"/>
          <p:nvPr/>
        </p:nvSpPr>
        <p:spPr>
          <a:xfrm>
            <a:off x="920127" y="304196"/>
            <a:ext cx="853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C0A0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 differences with our way of Remote Pilotage</a:t>
            </a:r>
            <a:endParaRPr kumimoji="0" lang="sv-SE" sz="2800" b="1" i="0" u="none" strike="noStrike" kern="1200" cap="none" spc="0" normalizeH="0" baseline="0" noProof="0" dirty="0">
              <a:ln>
                <a:noFill/>
              </a:ln>
              <a:solidFill>
                <a:srgbClr val="0C0A08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302" y="1478255"/>
            <a:ext cx="1140051" cy="74987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094" y="1503005"/>
            <a:ext cx="1115665" cy="2249619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7752" y="4067745"/>
            <a:ext cx="1842374" cy="259200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7510" y="2304355"/>
            <a:ext cx="2352675" cy="1687163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418" y="1132891"/>
            <a:ext cx="7963341" cy="55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25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smtClean="0">
                <a:solidFill>
                  <a:schemeClr val="tx1"/>
                </a:solidFill>
              </a:rPr>
              <a:t>”</a:t>
            </a:r>
            <a:r>
              <a:rPr lang="sv-SE" dirty="0" err="1" smtClean="0">
                <a:solidFill>
                  <a:schemeClr val="tx1"/>
                </a:solidFill>
              </a:rPr>
              <a:t>Remote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Pilotage</a:t>
            </a:r>
            <a:r>
              <a:rPr lang="sv-SE" dirty="0" smtClean="0">
                <a:solidFill>
                  <a:schemeClr val="tx1"/>
                </a:solidFill>
              </a:rPr>
              <a:t> must be as </a:t>
            </a:r>
            <a:r>
              <a:rPr lang="sv-SE" dirty="0" err="1" smtClean="0">
                <a:solidFill>
                  <a:schemeClr val="tx1"/>
                </a:solidFill>
              </a:rPr>
              <a:t>safe</a:t>
            </a:r>
            <a:r>
              <a:rPr lang="sv-SE" dirty="0" smtClean="0">
                <a:solidFill>
                  <a:schemeClr val="tx1"/>
                </a:solidFill>
              </a:rPr>
              <a:t> as </a:t>
            </a:r>
            <a:r>
              <a:rPr lang="sv-SE" dirty="0" err="1" smtClean="0">
                <a:solidFill>
                  <a:schemeClr val="tx1"/>
                </a:solidFill>
              </a:rPr>
              <a:t>ordinary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pilotage</a:t>
            </a:r>
            <a:r>
              <a:rPr lang="sv-SE" dirty="0" smtClean="0">
                <a:solidFill>
                  <a:schemeClr val="tx1"/>
                </a:solidFill>
              </a:rPr>
              <a:t> or </a:t>
            </a:r>
            <a:r>
              <a:rPr lang="sv-SE" dirty="0" err="1" smtClean="0">
                <a:solidFill>
                  <a:schemeClr val="tx1"/>
                </a:solidFill>
              </a:rPr>
              <a:t>even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safer</a:t>
            </a:r>
            <a:r>
              <a:rPr lang="sv-SE" dirty="0" smtClean="0">
                <a:solidFill>
                  <a:schemeClr val="tx1"/>
                </a:solidFill>
              </a:rPr>
              <a:t>”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8720" y="1509527"/>
            <a:ext cx="6155349" cy="2141256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2320" y="3653228"/>
            <a:ext cx="6684017" cy="213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62182" y="278532"/>
            <a:ext cx="8885382" cy="866527"/>
          </a:xfrm>
        </p:spPr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Workload, </a:t>
            </a:r>
            <a:r>
              <a:rPr lang="sv-SE" dirty="0" err="1" smtClean="0">
                <a:solidFill>
                  <a:schemeClr val="tx1"/>
                </a:solidFill>
              </a:rPr>
              <a:t>three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rounds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of</a:t>
            </a:r>
            <a:r>
              <a:rPr lang="sv-SE" dirty="0" smtClean="0">
                <a:solidFill>
                  <a:schemeClr val="tx1"/>
                </a:solidFill>
              </a:rPr>
              <a:t> simulations. </a:t>
            </a:r>
            <a:r>
              <a:rPr lang="sv-SE" dirty="0" err="1" smtClean="0">
                <a:solidFill>
                  <a:schemeClr val="tx1"/>
                </a:solidFill>
              </a:rPr>
              <a:t>First</a:t>
            </a:r>
            <a:r>
              <a:rPr lang="sv-SE" dirty="0" smtClean="0">
                <a:solidFill>
                  <a:schemeClr val="tx1"/>
                </a:solidFill>
              </a:rPr>
              <a:t> round.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sv-SE" sz="5500" b="1" dirty="0" err="1" smtClean="0"/>
              <a:t>March</a:t>
            </a:r>
            <a:r>
              <a:rPr lang="sv-SE" sz="5500" b="1" dirty="0" smtClean="0"/>
              <a:t> 24th 2023 </a:t>
            </a:r>
            <a:r>
              <a:rPr lang="sv-SE" sz="5500" dirty="0" smtClean="0"/>
              <a:t>– </a:t>
            </a:r>
            <a:r>
              <a:rPr lang="sv-SE" sz="5500" dirty="0" err="1" smtClean="0"/>
              <a:t>Could</a:t>
            </a:r>
            <a:r>
              <a:rPr lang="sv-SE" sz="5500" dirty="0" smtClean="0"/>
              <a:t> the same </a:t>
            </a:r>
            <a:r>
              <a:rPr lang="sv-SE" sz="5500" dirty="0" err="1" smtClean="0"/>
              <a:t>methods</a:t>
            </a:r>
            <a:r>
              <a:rPr lang="sv-SE" sz="5500" dirty="0" smtClean="0"/>
              <a:t> and sensors be </a:t>
            </a:r>
            <a:r>
              <a:rPr lang="sv-SE" sz="5500" dirty="0" err="1" smtClean="0"/>
              <a:t>used</a:t>
            </a:r>
            <a:r>
              <a:rPr lang="sv-SE" sz="5500" dirty="0" smtClean="0"/>
              <a:t> </a:t>
            </a:r>
          </a:p>
          <a:p>
            <a:pPr marL="0" indent="0">
              <a:buNone/>
            </a:pPr>
            <a:r>
              <a:rPr lang="sv-SE" sz="5500" dirty="0"/>
              <a:t> </a:t>
            </a:r>
            <a:r>
              <a:rPr lang="sv-SE" sz="5500" dirty="0" smtClean="0"/>
              <a:t>                               in </a:t>
            </a:r>
            <a:r>
              <a:rPr lang="sv-SE" sz="5500" dirty="0" err="1" smtClean="0"/>
              <a:t>maritime</a:t>
            </a:r>
            <a:r>
              <a:rPr lang="sv-SE" sz="5500" dirty="0" smtClean="0"/>
              <a:t> </a:t>
            </a:r>
            <a:r>
              <a:rPr lang="sv-SE" sz="5500" dirty="0" err="1" smtClean="0"/>
              <a:t>remote</a:t>
            </a:r>
            <a:r>
              <a:rPr lang="sv-SE" sz="5500" dirty="0" smtClean="0"/>
              <a:t> </a:t>
            </a:r>
            <a:r>
              <a:rPr lang="sv-SE" sz="5500" dirty="0" err="1" smtClean="0"/>
              <a:t>pilotage</a:t>
            </a:r>
            <a:r>
              <a:rPr lang="sv-SE" sz="5500" dirty="0" smtClean="0"/>
              <a:t> </a:t>
            </a:r>
            <a:r>
              <a:rPr lang="sv-SE" sz="5500" dirty="0" err="1" smtClean="0"/>
              <a:t>context</a:t>
            </a:r>
            <a:r>
              <a:rPr lang="sv-SE" sz="5500" dirty="0" smtClean="0"/>
              <a:t> as  </a:t>
            </a:r>
          </a:p>
          <a:p>
            <a:pPr marL="0" indent="0">
              <a:buNone/>
            </a:pPr>
            <a:r>
              <a:rPr lang="sv-SE" sz="5500" dirty="0"/>
              <a:t> </a:t>
            </a:r>
            <a:r>
              <a:rPr lang="sv-SE" sz="5500" dirty="0" smtClean="0"/>
              <a:t>                               </a:t>
            </a:r>
            <a:r>
              <a:rPr lang="sv-SE" sz="5500" dirty="0" err="1" smtClean="0"/>
              <a:t>previously</a:t>
            </a:r>
            <a:r>
              <a:rPr lang="sv-SE" sz="5500" dirty="0" smtClean="0"/>
              <a:t> </a:t>
            </a:r>
            <a:r>
              <a:rPr lang="sv-SE" sz="5500" dirty="0" err="1" smtClean="0"/>
              <a:t>had</a:t>
            </a:r>
            <a:r>
              <a:rPr lang="sv-SE" sz="5500" dirty="0"/>
              <a:t> </a:t>
            </a:r>
            <a:r>
              <a:rPr lang="sv-SE" sz="5500" dirty="0" err="1" smtClean="0"/>
              <a:t>been</a:t>
            </a:r>
            <a:r>
              <a:rPr lang="sv-SE" sz="5500" dirty="0" smtClean="0"/>
              <a:t> </a:t>
            </a:r>
            <a:r>
              <a:rPr lang="sv-SE" sz="5500" dirty="0" err="1" smtClean="0"/>
              <a:t>used</a:t>
            </a:r>
            <a:r>
              <a:rPr lang="sv-SE" sz="5500" dirty="0" smtClean="0"/>
              <a:t> research </a:t>
            </a:r>
            <a:r>
              <a:rPr lang="sv-SE" sz="5500" dirty="0" err="1" smtClean="0"/>
              <a:t>about</a:t>
            </a:r>
            <a:endParaRPr lang="sv-SE" sz="5500" dirty="0" smtClean="0"/>
          </a:p>
          <a:p>
            <a:pPr marL="0" indent="0">
              <a:buNone/>
            </a:pPr>
            <a:r>
              <a:rPr lang="sv-SE" sz="5500" dirty="0"/>
              <a:t> </a:t>
            </a:r>
            <a:r>
              <a:rPr lang="sv-SE" sz="5500" dirty="0" smtClean="0"/>
              <a:t>                               </a:t>
            </a:r>
            <a:r>
              <a:rPr lang="sv-SE" sz="5500" dirty="0" err="1" smtClean="0"/>
              <a:t>remote</a:t>
            </a:r>
            <a:r>
              <a:rPr lang="sv-SE" sz="5500" dirty="0" smtClean="0"/>
              <a:t> </a:t>
            </a:r>
            <a:r>
              <a:rPr lang="sv-SE" sz="5500" dirty="0" err="1" smtClean="0"/>
              <a:t>towers</a:t>
            </a:r>
            <a:r>
              <a:rPr lang="sv-SE" sz="5500" dirty="0" smtClean="0"/>
              <a:t>?</a:t>
            </a:r>
          </a:p>
          <a:p>
            <a:pPr marL="0" indent="0">
              <a:buNone/>
            </a:pPr>
            <a:r>
              <a:rPr lang="sv-SE" sz="5500" b="1" dirty="0" smtClean="0"/>
              <a:t>The Sensors   </a:t>
            </a:r>
            <a:r>
              <a:rPr lang="sv-SE" sz="5500" dirty="0" smtClean="0"/>
              <a:t>   -   </a:t>
            </a:r>
            <a:r>
              <a:rPr lang="sv-SE" sz="5500" b="1" dirty="0" smtClean="0"/>
              <a:t>Video </a:t>
            </a:r>
            <a:r>
              <a:rPr lang="sv-SE" sz="5500" dirty="0" smtClean="0"/>
              <a:t>(</a:t>
            </a:r>
            <a:r>
              <a:rPr lang="sv-SE" sz="5500" dirty="0" err="1" smtClean="0"/>
              <a:t>capturing</a:t>
            </a:r>
            <a:r>
              <a:rPr lang="sv-SE" sz="5500" dirty="0" smtClean="0"/>
              <a:t> the NSA Pilot, </a:t>
            </a:r>
            <a:r>
              <a:rPr lang="sv-SE" sz="5500" dirty="0" err="1" smtClean="0"/>
              <a:t>his</a:t>
            </a:r>
            <a:r>
              <a:rPr lang="sv-SE" sz="5500" dirty="0" smtClean="0"/>
              <a:t> </a:t>
            </a:r>
            <a:r>
              <a:rPr lang="sv-SE" sz="5500" dirty="0" err="1" smtClean="0"/>
              <a:t>screens</a:t>
            </a:r>
            <a:r>
              <a:rPr lang="sv-SE" sz="5500" dirty="0" smtClean="0"/>
              <a:t>, all </a:t>
            </a:r>
          </a:p>
          <a:p>
            <a:pPr marL="0" indent="0">
              <a:buNone/>
            </a:pPr>
            <a:r>
              <a:rPr lang="sv-SE" sz="5500" dirty="0"/>
              <a:t> </a:t>
            </a:r>
            <a:r>
              <a:rPr lang="sv-SE" sz="5500" dirty="0" smtClean="0"/>
              <a:t>                               </a:t>
            </a:r>
            <a:r>
              <a:rPr lang="sv-SE" sz="5500" dirty="0" err="1" smtClean="0"/>
              <a:t>communications</a:t>
            </a:r>
            <a:r>
              <a:rPr lang="sv-SE" sz="5500" dirty="0" smtClean="0"/>
              <a:t> etc.) </a:t>
            </a:r>
            <a:r>
              <a:rPr lang="sv-SE" sz="5500" b="1" dirty="0" err="1"/>
              <a:t>P</a:t>
            </a:r>
            <a:r>
              <a:rPr lang="sv-SE" sz="5500" b="1" dirty="0" err="1" smtClean="0"/>
              <a:t>ulse</a:t>
            </a:r>
            <a:r>
              <a:rPr lang="sv-SE" sz="5500" b="1" dirty="0" smtClean="0"/>
              <a:t> </a:t>
            </a:r>
            <a:r>
              <a:rPr lang="sv-SE" sz="5500" b="1" dirty="0"/>
              <a:t>W</a:t>
            </a:r>
            <a:r>
              <a:rPr lang="sv-SE" sz="5500" b="1" dirty="0" smtClean="0"/>
              <a:t>atch</a:t>
            </a:r>
            <a:r>
              <a:rPr lang="sv-SE" sz="5500" dirty="0" smtClean="0"/>
              <a:t>, </a:t>
            </a:r>
            <a:r>
              <a:rPr lang="sv-SE" sz="5500" b="1" dirty="0" smtClean="0"/>
              <a:t>Eye-</a:t>
            </a:r>
            <a:r>
              <a:rPr lang="sv-SE" sz="5500" b="1" dirty="0" err="1" smtClean="0"/>
              <a:t>tracking</a:t>
            </a:r>
            <a:endParaRPr lang="sv-SE" sz="5500" b="1" dirty="0" smtClean="0"/>
          </a:p>
          <a:p>
            <a:pPr marL="0" indent="0">
              <a:buNone/>
            </a:pPr>
            <a:r>
              <a:rPr lang="sv-SE" sz="5500" b="1" dirty="0"/>
              <a:t>	 </a:t>
            </a:r>
            <a:r>
              <a:rPr lang="sv-SE" sz="5500" b="1" dirty="0" smtClean="0"/>
              <a:t>             </a:t>
            </a:r>
            <a:r>
              <a:rPr lang="sv-SE" sz="5500" b="1" dirty="0" err="1" smtClean="0"/>
              <a:t>glasses</a:t>
            </a:r>
            <a:r>
              <a:rPr lang="sv-SE" sz="5500" dirty="0" smtClean="0"/>
              <a:t> and </a:t>
            </a:r>
            <a:r>
              <a:rPr lang="sv-SE" sz="5500" b="1" dirty="0" smtClean="0"/>
              <a:t>EFT</a:t>
            </a:r>
            <a:r>
              <a:rPr lang="sv-SE" sz="5500" dirty="0" smtClean="0"/>
              <a:t> (Electronic </a:t>
            </a:r>
            <a:r>
              <a:rPr lang="sv-SE" sz="5500" dirty="0" err="1" smtClean="0"/>
              <a:t>Subjective</a:t>
            </a:r>
            <a:r>
              <a:rPr lang="sv-SE" sz="5500" dirty="0" smtClean="0"/>
              <a:t> Feedback</a:t>
            </a:r>
          </a:p>
          <a:p>
            <a:pPr marL="0" indent="0">
              <a:buNone/>
            </a:pPr>
            <a:r>
              <a:rPr lang="sv-SE" sz="5500" dirty="0"/>
              <a:t> </a:t>
            </a:r>
            <a:r>
              <a:rPr lang="sv-SE" sz="5500" dirty="0" smtClean="0"/>
              <a:t>                               Collection </a:t>
            </a:r>
            <a:r>
              <a:rPr lang="sv-SE" sz="5500" dirty="0" err="1" smtClean="0"/>
              <a:t>Tool</a:t>
            </a:r>
            <a:r>
              <a:rPr lang="sv-SE" sz="5500" dirty="0" smtClean="0"/>
              <a:t>) and </a:t>
            </a:r>
            <a:r>
              <a:rPr lang="sv-SE" sz="5500" dirty="0" err="1" smtClean="0"/>
              <a:t>also</a:t>
            </a:r>
            <a:r>
              <a:rPr lang="sv-SE" sz="5500" dirty="0" smtClean="0"/>
              <a:t> </a:t>
            </a:r>
            <a:r>
              <a:rPr lang="sv-SE" sz="5500" b="1" dirty="0" err="1" smtClean="0"/>
              <a:t>Interviews</a:t>
            </a:r>
            <a:endParaRPr lang="sv-SE" sz="5500" dirty="0" smtClean="0"/>
          </a:p>
          <a:p>
            <a:pPr marL="0" indent="0">
              <a:buNone/>
            </a:pPr>
            <a:r>
              <a:rPr lang="sv-SE" sz="5500" b="1" dirty="0" smtClean="0"/>
              <a:t>The scenarios      </a:t>
            </a:r>
            <a:r>
              <a:rPr lang="sv-SE" sz="5500" dirty="0" smtClean="0"/>
              <a:t>- </a:t>
            </a:r>
            <a:r>
              <a:rPr lang="sv-SE" sz="5500" dirty="0" err="1" smtClean="0"/>
              <a:t>Two</a:t>
            </a:r>
            <a:r>
              <a:rPr lang="sv-SE" sz="5500" dirty="0" smtClean="0"/>
              <a:t> scenarios </a:t>
            </a:r>
            <a:r>
              <a:rPr lang="sv-SE" sz="5500" dirty="0" err="1" smtClean="0"/>
              <a:t>each</a:t>
            </a:r>
            <a:r>
              <a:rPr lang="sv-SE" sz="5500" dirty="0" smtClean="0"/>
              <a:t> 45 </a:t>
            </a:r>
            <a:r>
              <a:rPr lang="sv-SE" sz="5500" dirty="0" err="1" smtClean="0"/>
              <a:t>minutes</a:t>
            </a:r>
            <a:r>
              <a:rPr lang="sv-SE" sz="5500" dirty="0" smtClean="0"/>
              <a:t> long. </a:t>
            </a:r>
            <a:r>
              <a:rPr lang="sv-SE" sz="5500" dirty="0" err="1" smtClean="0"/>
              <a:t>Quite</a:t>
            </a:r>
            <a:r>
              <a:rPr lang="sv-SE" sz="5500" dirty="0" smtClean="0"/>
              <a:t> </a:t>
            </a:r>
          </a:p>
          <a:p>
            <a:pPr marL="0" indent="0">
              <a:buNone/>
            </a:pPr>
            <a:r>
              <a:rPr lang="sv-SE" sz="5500" dirty="0"/>
              <a:t> </a:t>
            </a:r>
            <a:r>
              <a:rPr lang="sv-SE" sz="5500" dirty="0" smtClean="0"/>
              <a:t>                              </a:t>
            </a:r>
            <a:r>
              <a:rPr lang="sv-SE" sz="5500" dirty="0" err="1" smtClean="0"/>
              <a:t>demanding</a:t>
            </a:r>
            <a:r>
              <a:rPr lang="sv-SE" sz="5500" dirty="0" smtClean="0"/>
              <a:t>.</a:t>
            </a:r>
          </a:p>
          <a:p>
            <a:pPr marL="0" indent="0">
              <a:buNone/>
            </a:pPr>
            <a:r>
              <a:rPr lang="sv-SE" sz="5500" b="1" dirty="0" smtClean="0"/>
              <a:t>The </a:t>
            </a:r>
            <a:r>
              <a:rPr lang="sv-SE" sz="5500" b="1" dirty="0" err="1" smtClean="0"/>
              <a:t>results</a:t>
            </a:r>
            <a:r>
              <a:rPr lang="sv-SE" sz="5500" dirty="0" smtClean="0"/>
              <a:t>           - </a:t>
            </a:r>
            <a:r>
              <a:rPr lang="sv-SE" sz="5500" dirty="0" err="1" smtClean="0"/>
              <a:t>Worked</a:t>
            </a:r>
            <a:r>
              <a:rPr lang="sv-SE" sz="5500" dirty="0" smtClean="0"/>
              <a:t> </a:t>
            </a:r>
            <a:r>
              <a:rPr lang="sv-SE" sz="5500" dirty="0" err="1" smtClean="0"/>
              <a:t>nice</a:t>
            </a:r>
            <a:r>
              <a:rPr lang="sv-SE" sz="5500" dirty="0" smtClean="0"/>
              <a:t>, </a:t>
            </a:r>
            <a:r>
              <a:rPr lang="sv-SE" sz="5500" dirty="0" err="1" smtClean="0"/>
              <a:t>we</a:t>
            </a:r>
            <a:r>
              <a:rPr lang="sv-SE" sz="5500" dirty="0" smtClean="0"/>
              <a:t> </a:t>
            </a:r>
            <a:r>
              <a:rPr lang="sv-SE" sz="5500" dirty="0" err="1" smtClean="0"/>
              <a:t>could</a:t>
            </a:r>
            <a:r>
              <a:rPr lang="sv-SE" sz="5500" dirty="0" smtClean="0"/>
              <a:t> </a:t>
            </a:r>
            <a:r>
              <a:rPr lang="sv-SE" sz="5500" dirty="0" err="1" smtClean="0"/>
              <a:t>see</a:t>
            </a:r>
            <a:r>
              <a:rPr lang="sv-SE" sz="5500" dirty="0" smtClean="0"/>
              <a:t> </a:t>
            </a:r>
            <a:r>
              <a:rPr lang="sv-SE" sz="5500" dirty="0" err="1" smtClean="0"/>
              <a:t>shifting</a:t>
            </a:r>
            <a:r>
              <a:rPr lang="sv-SE" sz="5500" dirty="0" smtClean="0"/>
              <a:t> </a:t>
            </a:r>
            <a:r>
              <a:rPr lang="sv-SE" sz="5500" dirty="0" err="1" smtClean="0"/>
              <a:t>levels</a:t>
            </a:r>
            <a:r>
              <a:rPr lang="sv-SE" sz="5500" dirty="0" smtClean="0"/>
              <a:t> </a:t>
            </a:r>
            <a:r>
              <a:rPr lang="sv-SE" sz="5500" dirty="0" err="1" smtClean="0"/>
              <a:t>of</a:t>
            </a:r>
            <a:r>
              <a:rPr lang="sv-SE" sz="5500" dirty="0" smtClean="0"/>
              <a:t> workload </a:t>
            </a:r>
            <a:r>
              <a:rPr lang="sv-SE" sz="5500" dirty="0" err="1" smtClean="0"/>
              <a:t>during</a:t>
            </a:r>
            <a:r>
              <a:rPr lang="sv-SE" sz="5500" dirty="0" smtClean="0"/>
              <a:t> the</a:t>
            </a:r>
          </a:p>
          <a:p>
            <a:pPr marL="0" indent="0">
              <a:buNone/>
            </a:pPr>
            <a:r>
              <a:rPr lang="sv-SE" sz="5500" b="1" dirty="0"/>
              <a:t> </a:t>
            </a:r>
            <a:r>
              <a:rPr lang="sv-SE" sz="5500" b="1" dirty="0" smtClean="0"/>
              <a:t>                               </a:t>
            </a:r>
            <a:r>
              <a:rPr lang="sv-SE" sz="5500" dirty="0" smtClean="0"/>
              <a:t>scenarios</a:t>
            </a:r>
          </a:p>
          <a:p>
            <a:pPr marL="0" indent="0">
              <a:buNone/>
            </a:pPr>
            <a:endParaRPr lang="sv-SE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v-SE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v-SE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sv-SE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sv-SE" dirty="0"/>
              <a:t> </a:t>
            </a:r>
            <a:r>
              <a:rPr lang="sv-SE" dirty="0" smtClean="0"/>
              <a:t>                           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058" y="4630429"/>
            <a:ext cx="2497068" cy="151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chemeClr val="tx1"/>
                </a:solidFill>
              </a:rPr>
              <a:t>Second round, </a:t>
            </a:r>
            <a:r>
              <a:rPr lang="sv-SE" dirty="0" err="1" smtClean="0">
                <a:solidFill>
                  <a:schemeClr val="tx1"/>
                </a:solidFill>
              </a:rPr>
              <a:t>one</a:t>
            </a:r>
            <a:r>
              <a:rPr lang="sv-SE" dirty="0" smtClean="0">
                <a:solidFill>
                  <a:schemeClr val="tx1"/>
                </a:solidFill>
              </a:rPr>
              <a:t> NSA-pilot </a:t>
            </a:r>
            <a:r>
              <a:rPr lang="sv-SE" dirty="0" err="1" smtClean="0">
                <a:solidFill>
                  <a:schemeClr val="tx1"/>
                </a:solidFill>
              </a:rPr>
              <a:t>assisting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two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>
                <a:solidFill>
                  <a:schemeClr val="tx1"/>
                </a:solidFill>
              </a:rPr>
              <a:t>V</a:t>
            </a:r>
            <a:r>
              <a:rPr lang="sv-SE" dirty="0" err="1" smtClean="0">
                <a:solidFill>
                  <a:schemeClr val="tx1"/>
                </a:solidFill>
              </a:rPr>
              <a:t>essels</a:t>
            </a:r>
            <a:r>
              <a:rPr lang="sv-SE" dirty="0" smtClean="0">
                <a:solidFill>
                  <a:schemeClr val="tx1"/>
                </a:solidFill>
              </a:rPr>
              <a:t> </a:t>
            </a:r>
            <a:r>
              <a:rPr lang="sv-SE" dirty="0" err="1" smtClean="0">
                <a:solidFill>
                  <a:schemeClr val="tx1"/>
                </a:solidFill>
              </a:rPr>
              <a:t>simultaneously</a:t>
            </a:r>
            <a:r>
              <a:rPr lang="sv-SE" dirty="0" smtClean="0">
                <a:solidFill>
                  <a:schemeClr val="tx1"/>
                </a:solidFill>
              </a:rPr>
              <a:t>. </a:t>
            </a:r>
            <a:r>
              <a:rPr lang="sv-SE" dirty="0" err="1" smtClean="0">
                <a:solidFill>
                  <a:schemeClr val="tx1"/>
                </a:solidFill>
              </a:rPr>
              <a:t>Inspired</a:t>
            </a:r>
            <a:r>
              <a:rPr lang="sv-SE" dirty="0" smtClean="0">
                <a:solidFill>
                  <a:schemeClr val="tx1"/>
                </a:solidFill>
              </a:rPr>
              <a:t> by </a:t>
            </a:r>
            <a:r>
              <a:rPr lang="sv-SE" dirty="0" err="1" smtClean="0">
                <a:solidFill>
                  <a:schemeClr val="tx1"/>
                </a:solidFill>
              </a:rPr>
              <a:t>Remote</a:t>
            </a:r>
            <a:r>
              <a:rPr lang="sv-SE" dirty="0" smtClean="0">
                <a:solidFill>
                  <a:schemeClr val="tx1"/>
                </a:solidFill>
              </a:rPr>
              <a:t> Tower workload research.</a:t>
            </a:r>
            <a:endParaRPr lang="sv-SE" dirty="0">
              <a:solidFill>
                <a:schemeClr val="tx1"/>
              </a:solidFill>
            </a:endParaRPr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8575" y="2324032"/>
            <a:ext cx="7870825" cy="264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5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jöfartsverkets mall 2016_engelska">
  <a:themeElements>
    <a:clrScheme name="Sjöfartsverkets profilfärger">
      <a:dk1>
        <a:srgbClr val="0C0A08"/>
      </a:dk1>
      <a:lt1>
        <a:sysClr val="window" lastClr="FFFFFF"/>
      </a:lt1>
      <a:dk2>
        <a:srgbClr val="7D6A55"/>
      </a:dk2>
      <a:lt2>
        <a:srgbClr val="FFFFFF"/>
      </a:lt2>
      <a:accent1>
        <a:srgbClr val="80D7F7"/>
      </a:accent1>
      <a:accent2>
        <a:srgbClr val="BFEBFB"/>
      </a:accent2>
      <a:accent3>
        <a:srgbClr val="7D6A55"/>
      </a:accent3>
      <a:accent4>
        <a:srgbClr val="00AEEF"/>
      </a:accent4>
      <a:accent5>
        <a:srgbClr val="F78F1E"/>
      </a:accent5>
      <a:accent6>
        <a:srgbClr val="FFC000"/>
      </a:accent6>
      <a:hlink>
        <a:srgbClr val="31859B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spru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öv_mall_engelska2019_bredbild.pptx" id="{26657A08-FFF6-4509-A5E7-BBBD3AD99100}" vid="{0E6EBCAF-A9A7-4E08-847F-4E0351D58FC9}"/>
    </a:ext>
  </a:extLst>
</a:theme>
</file>

<file path=ppt/theme/theme2.xml><?xml version="1.0" encoding="utf-8"?>
<a:theme xmlns:a="http://schemas.openxmlformats.org/drawingml/2006/main" name="Presentationssida_text_sidobild">
  <a:themeElements>
    <a:clrScheme name="Sjöfartsverkets profilfärger">
      <a:dk1>
        <a:srgbClr val="0C0A08"/>
      </a:dk1>
      <a:lt1>
        <a:sysClr val="window" lastClr="FFFFFF"/>
      </a:lt1>
      <a:dk2>
        <a:srgbClr val="7D6A55"/>
      </a:dk2>
      <a:lt2>
        <a:srgbClr val="FFFFFF"/>
      </a:lt2>
      <a:accent1>
        <a:srgbClr val="80D7F7"/>
      </a:accent1>
      <a:accent2>
        <a:srgbClr val="BFEBFB"/>
      </a:accent2>
      <a:accent3>
        <a:srgbClr val="7D6A55"/>
      </a:accent3>
      <a:accent4>
        <a:srgbClr val="00AEEF"/>
      </a:accent4>
      <a:accent5>
        <a:srgbClr val="F78F1E"/>
      </a:accent5>
      <a:accent6>
        <a:srgbClr val="FFC000"/>
      </a:accent6>
      <a:hlink>
        <a:srgbClr val="31859B"/>
      </a:hlink>
      <a:folHlink>
        <a:srgbClr val="5959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sprung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B480C74-F231-4558-9462-319FB403394C}" vid="{66B9C2BF-5761-4BE3-84BC-588E57D1ECF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Bredbild</PresentationFormat>
  <Paragraphs>64</Paragraphs>
  <Slides>19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2</vt:i4>
      </vt:variant>
      <vt:variant>
        <vt:lpstr>Bildrubriker</vt:lpstr>
      </vt:variant>
      <vt:variant>
        <vt:i4>19</vt:i4>
      </vt:variant>
    </vt:vector>
  </HeadingPairs>
  <TitlesOfParts>
    <vt:vector size="24" baseType="lpstr">
      <vt:lpstr>Arial</vt:lpstr>
      <vt:lpstr>Lucida Handwriting</vt:lpstr>
      <vt:lpstr>Wingdings</vt:lpstr>
      <vt:lpstr>Sjöfartsverkets mall 2016_engelska</vt:lpstr>
      <vt:lpstr>Presentationssida_text_sidobild</vt:lpstr>
      <vt:lpstr>PowerPoint-presentation</vt:lpstr>
      <vt:lpstr>The plan for this presentation:</vt:lpstr>
      <vt:lpstr>Recap of Maritime Pilotage. Why Pilot?</vt:lpstr>
      <vt:lpstr>Why Remote Pilotage?</vt:lpstr>
      <vt:lpstr>Suitable Vessels and well prepared crews</vt:lpstr>
      <vt:lpstr>PowerPoint-presentation</vt:lpstr>
      <vt:lpstr>”Remote Pilotage must be as safe as ordinary pilotage or even safer”</vt:lpstr>
      <vt:lpstr>Workload, three rounds of simulations. First round.</vt:lpstr>
      <vt:lpstr>Second round, one NSA-pilot assisting two Vessels simultaneously. Inspired by Remote Tower workload research.</vt:lpstr>
      <vt:lpstr>Second round, first simulation, an example</vt:lpstr>
      <vt:lpstr>The NSA-pilot´s pupil diameter</vt:lpstr>
      <vt:lpstr>Fixations</vt:lpstr>
      <vt:lpstr>PowerPoint-presentation</vt:lpstr>
      <vt:lpstr>PowerPoint-presentation</vt:lpstr>
      <vt:lpstr>What is he thinking about?</vt:lpstr>
      <vt:lpstr>Great! Awesome! Super!  But can we use this?</vt:lpstr>
      <vt:lpstr>PowerPoint-presentation</vt:lpstr>
      <vt:lpstr>Nor can I see this…</vt:lpstr>
      <vt:lpstr>Or this…</vt:lpstr>
    </vt:vector>
  </TitlesOfParts>
  <Company>Sjöfartsverket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Johannesson, Anders</dc:creator>
  <cp:lastModifiedBy>Johannesson, Anders</cp:lastModifiedBy>
  <cp:revision>1</cp:revision>
  <dcterms:created xsi:type="dcterms:W3CDTF">2024-05-05T17:31:30Z</dcterms:created>
  <dcterms:modified xsi:type="dcterms:W3CDTF">2024-05-05T17:32:10Z</dcterms:modified>
</cp:coreProperties>
</file>