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860754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60755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365" y="0"/>
            <a:ext cx="2435635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0974182" y="6568078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4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821578" cy="688848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219405" y="6569503"/>
            <a:ext cx="12618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Niklas </a:t>
            </a:r>
            <a:r>
              <a:rPr lang="sv-SE" sz="900" dirty="0" err="1" smtClean="0">
                <a:solidFill>
                  <a:schemeClr val="bg2"/>
                </a:solidFill>
              </a:rPr>
              <a:t>Maupoix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3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4857" y="0"/>
            <a:ext cx="255755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58356" y="6553027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Adobe Stock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9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-60960"/>
            <a:ext cx="2602459" cy="691896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327339" y="6553027"/>
            <a:ext cx="20120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Agne Hörnestig/Sjöfartsverket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2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-60960"/>
            <a:ext cx="2611984" cy="691896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114608" y="6561265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7" y="0"/>
            <a:ext cx="2450058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2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800" y="0"/>
            <a:ext cx="2505307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917292" y="6553027"/>
            <a:ext cx="12747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Anna Wahlgren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5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675" y="0"/>
            <a:ext cx="229552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924680" y="6561265"/>
            <a:ext cx="12105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</a:t>
            </a:r>
            <a:r>
              <a:rPr lang="sv-SE" sz="900" dirty="0" smtClean="0">
                <a:solidFill>
                  <a:schemeClr val="bg2"/>
                </a:solidFill>
                <a:effectLst/>
              </a:rPr>
              <a:t>Tommy Molén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5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28600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r="27658"/>
          <a:stretch/>
        </p:blipFill>
        <p:spPr>
          <a:xfrm>
            <a:off x="9982200" y="0"/>
            <a:ext cx="2603156" cy="6858000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10669309" y="6544789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Magnus Fyhr/</a:t>
            </a:r>
            <a:r>
              <a:rPr lang="sv-SE" sz="900" dirty="0" err="1" smtClean="0">
                <a:solidFill>
                  <a:schemeClr val="bg2"/>
                </a:solidFill>
              </a:rPr>
              <a:t>MostPhotos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2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625" y="0"/>
            <a:ext cx="260985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11336577" y="6553027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Adobe Stock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8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0239" y="1"/>
            <a:ext cx="2461761" cy="6857999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860753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60754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131417" y="6551603"/>
            <a:ext cx="19223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Patrik Nilsson/Sjöfartsverket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0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625" y="0"/>
            <a:ext cx="2613388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4018816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5" y="0"/>
            <a:ext cx="2247901" cy="6867525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Adobe Stock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22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-66676"/>
            <a:ext cx="2257426" cy="6924675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6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5" y="0"/>
            <a:ext cx="223837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5" y="0"/>
            <a:ext cx="253365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65661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9850" y="0"/>
            <a:ext cx="202882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Adobe Stock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2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0"/>
            <a:ext cx="224790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Adobe Stock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2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-6200"/>
            <a:ext cx="2314574" cy="6857999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66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-14438"/>
            <a:ext cx="2310373" cy="6862913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8238"/>
            <a:ext cx="2581276" cy="6848475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3312" y="-26830"/>
            <a:ext cx="2388688" cy="688483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87097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7" y="1357162"/>
            <a:ext cx="7870979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131417" y="6551603"/>
            <a:ext cx="198644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Ingegerd Sundlöf/</a:t>
            </a:r>
            <a:r>
              <a:rPr lang="sv-SE" sz="900" dirty="0" err="1" smtClean="0">
                <a:solidFill>
                  <a:schemeClr val="bg1"/>
                </a:solidFill>
              </a:rPr>
              <a:t>Mostphotos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9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282701" y="971551"/>
            <a:ext cx="9723967" cy="7207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99149" y="1800002"/>
            <a:ext cx="9613692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580594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33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ssida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lägga till rubrik</a:t>
            </a:r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3851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Ljus sand">
    <p:bg>
      <p:bgPr>
        <a:solidFill>
          <a:schemeClr val="accent1">
            <a:hueOff val="165358"/>
            <a:satOff val="-2683"/>
            <a:lumOff val="1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800" y="5869150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646811" y="6121400"/>
            <a:ext cx="224029" cy="228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20448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sv-SE" dirty="0" smtClean="0"/>
              <a:t>Klicka här för att ändra format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99148" y="1357162"/>
            <a:ext cx="9723967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436004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241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998587" y="3073947"/>
            <a:ext cx="8924786" cy="1267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HEADING</a:t>
            </a:r>
          </a:p>
        </p:txBody>
      </p:sp>
      <p:pic>
        <p:nvPicPr>
          <p:cNvPr id="7" name="Picture 4" descr="Kompassros_vit_NY.e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19538" cy="39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2511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62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 hasCustomPrompt="1"/>
          </p:nvPr>
        </p:nvSpPr>
        <p:spPr>
          <a:xfrm>
            <a:off x="1298575" y="1343025"/>
            <a:ext cx="9725025" cy="457993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picture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42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text_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2" hasCustomPrompt="1"/>
          </p:nvPr>
        </p:nvSpPr>
        <p:spPr>
          <a:xfrm>
            <a:off x="9259330" y="0"/>
            <a:ext cx="293267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Picture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457673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457674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2</a:t>
            </a:r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83872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383384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938725" y="6559841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Sjöfartsverket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6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2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4" name="Platshållare för innehåll 4"/>
          <p:cNvSpPr>
            <a:spLocks noGrp="1"/>
          </p:cNvSpPr>
          <p:nvPr>
            <p:ph idx="11" hasCustomPrompt="1"/>
          </p:nvPr>
        </p:nvSpPr>
        <p:spPr>
          <a:xfrm>
            <a:off x="6321636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491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text_ 2 blocks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3"/>
          <p:cNvSpPr>
            <a:spLocks noGrp="1"/>
          </p:cNvSpPr>
          <p:nvPr>
            <p:ph type="pic" sz="quarter" idx="13" hasCustomPrompt="1"/>
          </p:nvPr>
        </p:nvSpPr>
        <p:spPr>
          <a:xfrm>
            <a:off x="6322058" y="1357313"/>
            <a:ext cx="4708525" cy="4577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picture</a:t>
            </a:r>
            <a:endParaRPr lang="sv-SE" dirty="0" smtClean="0"/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12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969390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media 2"/>
          <p:cNvSpPr>
            <a:spLocks noGrp="1"/>
          </p:cNvSpPr>
          <p:nvPr>
            <p:ph type="media" sz="quarter" idx="14" hasCustomPrompt="1"/>
          </p:nvPr>
        </p:nvSpPr>
        <p:spPr>
          <a:xfrm>
            <a:off x="1298575" y="1357313"/>
            <a:ext cx="9666288" cy="45767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media</a:t>
            </a:r>
            <a:endParaRPr lang="sv-SE" dirty="0"/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454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400801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938725" y="6559841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Adobe Stock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9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453053" cy="6866021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269679" y="6561265"/>
            <a:ext cx="19223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Patrik Nilsson/Sjöfartsverket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39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646947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11060511" y="6561265"/>
            <a:ext cx="12618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Niklas </a:t>
            </a:r>
            <a:r>
              <a:rPr lang="sv-SE" sz="900" dirty="0" err="1" smtClean="0">
                <a:solidFill>
                  <a:schemeClr val="bg2"/>
                </a:solidFill>
              </a:rPr>
              <a:t>Maupoix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68919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516813" y="6553027"/>
            <a:ext cx="18453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Glenn Hjelle/Sjöfartsverket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8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705601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249981" y="6553027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1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49" y="6134135"/>
            <a:ext cx="1714392" cy="571464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41763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10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8" y="6082730"/>
            <a:ext cx="1713600" cy="513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10"/>
          <a:srcRect l="42532" t="42511"/>
          <a:stretch>
            <a:fillRect/>
          </a:stretch>
        </p:blipFill>
        <p:spPr bwMode="auto">
          <a:xfrm>
            <a:off x="1" y="1"/>
            <a:ext cx="3941763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115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And I </a:t>
            </a:r>
            <a:r>
              <a:rPr lang="sv-SE" dirty="0" err="1" smtClean="0">
                <a:solidFill>
                  <a:schemeClr val="tx1"/>
                </a:solidFill>
              </a:rPr>
              <a:t>cannot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feel</a:t>
            </a:r>
            <a:r>
              <a:rPr lang="sv-SE" dirty="0" smtClean="0">
                <a:solidFill>
                  <a:schemeClr val="tx1"/>
                </a:solidFill>
              </a:rPr>
              <a:t>…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20240423_1545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575" y="1433513"/>
            <a:ext cx="7870825" cy="4427537"/>
          </a:xfrm>
        </p:spPr>
      </p:pic>
    </p:spTree>
    <p:extLst>
      <p:ext uri="{BB962C8B-B14F-4D97-AF65-F5344CB8AC3E}">
        <p14:creationId xmlns:p14="http://schemas.microsoft.com/office/powerpoint/2010/main" val="13247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Back to the simulator. ”Normal” scenarios </a:t>
            </a:r>
            <a:r>
              <a:rPr lang="sv-SE" dirty="0" err="1" smtClean="0">
                <a:solidFill>
                  <a:schemeClr val="tx1"/>
                </a:solidFill>
              </a:rPr>
              <a:t>but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every</a:t>
            </a:r>
            <a:r>
              <a:rPr lang="sv-SE" dirty="0" smtClean="0">
                <a:solidFill>
                  <a:schemeClr val="tx1"/>
                </a:solidFill>
              </a:rPr>
              <a:t> ten </a:t>
            </a:r>
            <a:r>
              <a:rPr lang="sv-SE" dirty="0" err="1" smtClean="0">
                <a:solidFill>
                  <a:schemeClr val="tx1"/>
                </a:solidFill>
              </a:rPr>
              <a:t>minutes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something</a:t>
            </a:r>
            <a:r>
              <a:rPr lang="sv-SE" dirty="0" smtClean="0">
                <a:solidFill>
                  <a:schemeClr val="tx1"/>
                </a:solidFill>
              </a:rPr>
              <a:t> from the </a:t>
            </a:r>
            <a:r>
              <a:rPr lang="sv-SE" dirty="0" err="1" smtClean="0">
                <a:solidFill>
                  <a:schemeClr val="tx1"/>
                </a:solidFill>
              </a:rPr>
              <a:t>exhaustive</a:t>
            </a:r>
            <a:r>
              <a:rPr lang="sv-SE" dirty="0" smtClean="0">
                <a:solidFill>
                  <a:schemeClr val="tx1"/>
                </a:solidFill>
              </a:rPr>
              <a:t> list </a:t>
            </a:r>
            <a:r>
              <a:rPr lang="sv-SE" dirty="0" err="1" smtClean="0">
                <a:solidFill>
                  <a:schemeClr val="tx1"/>
                </a:solidFill>
              </a:rPr>
              <a:t>would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happen</a:t>
            </a:r>
            <a:r>
              <a:rPr lang="sv-SE" dirty="0" smtClean="0">
                <a:solidFill>
                  <a:schemeClr val="tx1"/>
                </a:solidFill>
              </a:rPr>
              <a:t>.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011" y="1797921"/>
            <a:ext cx="6045502" cy="42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Conclusions</a:t>
            </a:r>
            <a:r>
              <a:rPr lang="sv-SE" dirty="0" smtClean="0">
                <a:solidFill>
                  <a:schemeClr val="tx1"/>
                </a:solidFill>
              </a:rPr>
              <a:t>. </a:t>
            </a:r>
            <a:r>
              <a:rPr lang="sv-SE" dirty="0" err="1" smtClean="0">
                <a:solidFill>
                  <a:schemeClr val="tx1"/>
                </a:solidFill>
              </a:rPr>
              <a:t>After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having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scrutinized</a:t>
            </a:r>
            <a:r>
              <a:rPr lang="sv-SE" dirty="0" smtClean="0">
                <a:solidFill>
                  <a:schemeClr val="tx1"/>
                </a:solidFill>
              </a:rPr>
              <a:t> all material, the </a:t>
            </a:r>
            <a:r>
              <a:rPr lang="sv-SE" dirty="0" err="1" smtClean="0">
                <a:solidFill>
                  <a:schemeClr val="tx1"/>
                </a:solidFill>
              </a:rPr>
              <a:t>following</a:t>
            </a:r>
            <a:r>
              <a:rPr lang="sv-SE" dirty="0" smtClean="0">
                <a:solidFill>
                  <a:schemeClr val="tx1"/>
                </a:solidFill>
              </a:rPr>
              <a:t> list </a:t>
            </a:r>
            <a:r>
              <a:rPr lang="sv-SE" dirty="0" err="1" smtClean="0">
                <a:solidFill>
                  <a:schemeClr val="tx1"/>
                </a:solidFill>
              </a:rPr>
              <a:t>of</a:t>
            </a:r>
            <a:r>
              <a:rPr lang="sv-SE" dirty="0" smtClean="0">
                <a:solidFill>
                  <a:schemeClr val="tx1"/>
                </a:solidFill>
              </a:rPr>
              <a:t> workload </a:t>
            </a:r>
            <a:r>
              <a:rPr lang="sv-SE" dirty="0" err="1" smtClean="0">
                <a:solidFill>
                  <a:schemeClr val="tx1"/>
                </a:solidFill>
              </a:rPr>
              <a:t>driving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phenomena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was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presented</a:t>
            </a:r>
            <a:r>
              <a:rPr lang="sv-SE" dirty="0" smtClean="0">
                <a:solidFill>
                  <a:schemeClr val="tx1"/>
                </a:solidFill>
              </a:rPr>
              <a:t>: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99148" y="1911344"/>
            <a:ext cx="7870978" cy="458016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sv-SE" dirty="0" err="1" smtClean="0"/>
              <a:t>Things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the NSA-pilots </a:t>
            </a:r>
            <a:r>
              <a:rPr lang="sv-SE" dirty="0" err="1" smtClean="0"/>
              <a:t>consider</a:t>
            </a:r>
            <a:r>
              <a:rPr lang="sv-SE" dirty="0" smtClean="0"/>
              <a:t> </a:t>
            </a:r>
            <a:r>
              <a:rPr lang="sv-SE" dirty="0" err="1" smtClean="0"/>
              <a:t>most</a:t>
            </a:r>
            <a:r>
              <a:rPr lang="sv-SE" dirty="0" smtClean="0"/>
              <a:t> workload </a:t>
            </a:r>
            <a:r>
              <a:rPr lang="sv-SE" dirty="0" err="1" smtClean="0"/>
              <a:t>increasing</a:t>
            </a:r>
            <a:r>
              <a:rPr lang="sv-SE" dirty="0" smtClean="0"/>
              <a:t>/</a:t>
            </a:r>
            <a:r>
              <a:rPr lang="sv-SE" dirty="0" err="1" smtClean="0"/>
              <a:t>stressful</a:t>
            </a:r>
            <a:r>
              <a:rPr lang="sv-SE" dirty="0" smtClean="0"/>
              <a:t>/</a:t>
            </a:r>
            <a:r>
              <a:rPr lang="sv-SE" dirty="0" err="1" smtClean="0"/>
              <a:t>blood</a:t>
            </a:r>
            <a:r>
              <a:rPr lang="sv-SE" dirty="0" smtClean="0"/>
              <a:t> </a:t>
            </a:r>
            <a:r>
              <a:rPr lang="sv-SE" dirty="0" err="1" smtClean="0"/>
              <a:t>pressure</a:t>
            </a:r>
            <a:r>
              <a:rPr lang="sv-SE" dirty="0" smtClean="0"/>
              <a:t> </a:t>
            </a:r>
            <a:r>
              <a:rPr lang="sv-SE" dirty="0" err="1" smtClean="0"/>
              <a:t>rising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things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they</a:t>
            </a:r>
            <a:r>
              <a:rPr lang="sv-SE" dirty="0" smtClean="0"/>
              <a:t> </a:t>
            </a:r>
            <a:r>
              <a:rPr lang="sv-SE" dirty="0" err="1" smtClean="0"/>
              <a:t>cannot</a:t>
            </a:r>
            <a:r>
              <a:rPr lang="sv-SE" dirty="0" smtClean="0"/>
              <a:t> </a:t>
            </a:r>
            <a:r>
              <a:rPr lang="sv-SE" dirty="0" err="1" smtClean="0"/>
              <a:t>see</a:t>
            </a:r>
            <a:r>
              <a:rPr lang="sv-SE" dirty="0" smtClean="0"/>
              <a:t> </a:t>
            </a:r>
            <a:r>
              <a:rPr lang="sv-SE" dirty="0" err="1" smtClean="0"/>
              <a:t>themselves</a:t>
            </a:r>
            <a:r>
              <a:rPr lang="sv-SE" dirty="0" smtClean="0"/>
              <a:t> like small </a:t>
            </a:r>
            <a:r>
              <a:rPr lang="sv-SE" dirty="0" err="1" smtClean="0"/>
              <a:t>fishing</a:t>
            </a:r>
            <a:r>
              <a:rPr lang="sv-SE" dirty="0" smtClean="0"/>
              <a:t> </a:t>
            </a:r>
            <a:r>
              <a:rPr lang="sv-SE" dirty="0" err="1" smtClean="0"/>
              <a:t>boats</a:t>
            </a:r>
            <a:r>
              <a:rPr lang="sv-SE" dirty="0" smtClean="0"/>
              <a:t>, </a:t>
            </a:r>
            <a:r>
              <a:rPr lang="sv-SE" dirty="0" err="1" smtClean="0"/>
              <a:t>sailing</a:t>
            </a:r>
            <a:r>
              <a:rPr lang="sv-SE" dirty="0" smtClean="0"/>
              <a:t> </a:t>
            </a:r>
            <a:r>
              <a:rPr lang="sv-SE" dirty="0" err="1" smtClean="0"/>
              <a:t>boats</a:t>
            </a:r>
            <a:r>
              <a:rPr lang="sv-SE" dirty="0" smtClean="0"/>
              <a:t>, etc. </a:t>
            </a:r>
          </a:p>
          <a:p>
            <a:pPr marL="457200" indent="-457200">
              <a:buAutoNum type="arabicPeriod"/>
            </a:pPr>
            <a:r>
              <a:rPr lang="sv-SE" dirty="0" smtClean="0"/>
              <a:t>Second on the list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when</a:t>
            </a:r>
            <a:r>
              <a:rPr lang="sv-SE" dirty="0" smtClean="0"/>
              <a:t> the line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communication</a:t>
            </a:r>
            <a:r>
              <a:rPr lang="sv-SE" dirty="0" smtClean="0"/>
              <a:t>, ”the </a:t>
            </a:r>
            <a:r>
              <a:rPr lang="sv-SE" dirty="0" err="1" smtClean="0"/>
              <a:t>open</a:t>
            </a:r>
            <a:r>
              <a:rPr lang="sv-SE" dirty="0" smtClean="0"/>
              <a:t> line”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disconnected</a:t>
            </a:r>
            <a:r>
              <a:rPr lang="sv-SE" dirty="0" smtClean="0"/>
              <a:t> for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reason</a:t>
            </a:r>
            <a:r>
              <a:rPr lang="sv-SE" dirty="0" smtClean="0"/>
              <a:t>.</a:t>
            </a:r>
          </a:p>
          <a:p>
            <a:pPr marL="457200" indent="-457200">
              <a:buAutoNum type="arabicPeriod"/>
            </a:pPr>
            <a:r>
              <a:rPr lang="sv-SE" dirty="0" smtClean="0"/>
              <a:t>The </a:t>
            </a:r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thing</a:t>
            </a:r>
            <a:r>
              <a:rPr lang="sv-SE" dirty="0" smtClean="0"/>
              <a:t> </a:t>
            </a:r>
            <a:r>
              <a:rPr lang="sv-SE" dirty="0" err="1" smtClean="0"/>
              <a:t>had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to do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interaction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human </a:t>
            </a:r>
            <a:r>
              <a:rPr lang="sv-SE" dirty="0" err="1" smtClean="0"/>
              <a:t>beings</a:t>
            </a:r>
            <a:r>
              <a:rPr lang="sv-SE" dirty="0" smtClean="0"/>
              <a:t>. </a:t>
            </a:r>
            <a:r>
              <a:rPr lang="sv-SE" dirty="0" err="1" smtClean="0"/>
              <a:t>Occasionally</a:t>
            </a:r>
            <a:r>
              <a:rPr lang="sv-SE" dirty="0" smtClean="0"/>
              <a:t> the pilot </a:t>
            </a:r>
            <a:r>
              <a:rPr lang="sv-SE" dirty="0" err="1" smtClean="0"/>
              <a:t>would</a:t>
            </a:r>
            <a:r>
              <a:rPr lang="sv-SE" dirty="0" smtClean="0"/>
              <a:t> get the </a:t>
            </a:r>
            <a:r>
              <a:rPr lang="sv-SE" dirty="0" err="1" smtClean="0"/>
              <a:t>answer</a:t>
            </a:r>
            <a:r>
              <a:rPr lang="sv-SE" dirty="0" smtClean="0"/>
              <a:t> ”</a:t>
            </a:r>
            <a:r>
              <a:rPr lang="sv-SE" dirty="0" err="1" smtClean="0"/>
              <a:t>yes</a:t>
            </a:r>
            <a:r>
              <a:rPr lang="sv-SE" dirty="0" smtClean="0"/>
              <a:t>, </a:t>
            </a:r>
            <a:r>
              <a:rPr lang="sv-SE" dirty="0" err="1" smtClean="0"/>
              <a:t>yes</a:t>
            </a:r>
            <a:r>
              <a:rPr lang="sv-SE" dirty="0" smtClean="0"/>
              <a:t>” from the </a:t>
            </a:r>
            <a:r>
              <a:rPr lang="sv-SE" dirty="0" err="1" smtClean="0"/>
              <a:t>ships´crews</a:t>
            </a:r>
            <a:r>
              <a:rPr lang="sv-SE" dirty="0" smtClean="0"/>
              <a:t> </a:t>
            </a:r>
            <a:r>
              <a:rPr lang="sv-SE" dirty="0" err="1" smtClean="0"/>
              <a:t>but</a:t>
            </a:r>
            <a:r>
              <a:rPr lang="sv-SE" dirty="0" smtClean="0"/>
              <a:t> at the same </a:t>
            </a:r>
            <a:r>
              <a:rPr lang="sv-SE" dirty="0" err="1" smtClean="0"/>
              <a:t>time</a:t>
            </a:r>
            <a:r>
              <a:rPr lang="sv-SE" dirty="0" smtClean="0"/>
              <a:t> </a:t>
            </a:r>
            <a:r>
              <a:rPr lang="sv-SE" dirty="0" err="1" smtClean="0"/>
              <a:t>he</a:t>
            </a:r>
            <a:r>
              <a:rPr lang="sv-SE" dirty="0" smtClean="0"/>
              <a:t> </a:t>
            </a:r>
            <a:r>
              <a:rPr lang="sv-SE" dirty="0" err="1" smtClean="0"/>
              <a:t>immediately</a:t>
            </a:r>
            <a:r>
              <a:rPr lang="sv-SE" dirty="0" smtClean="0"/>
              <a:t> got the feeling </a:t>
            </a:r>
            <a:r>
              <a:rPr lang="sv-SE" dirty="0" err="1" smtClean="0"/>
              <a:t>that</a:t>
            </a:r>
            <a:r>
              <a:rPr lang="sv-SE" dirty="0" smtClean="0"/>
              <a:t> the </a:t>
            </a:r>
            <a:r>
              <a:rPr lang="sv-SE" dirty="0" err="1" smtClean="0"/>
              <a:t>crew</a:t>
            </a:r>
            <a:r>
              <a:rPr lang="sv-SE" dirty="0" smtClean="0"/>
              <a:t> </a:t>
            </a:r>
            <a:r>
              <a:rPr lang="sv-SE" dirty="0" err="1" smtClean="0"/>
              <a:t>did</a:t>
            </a:r>
            <a:r>
              <a:rPr lang="sv-SE" dirty="0" smtClean="0"/>
              <a:t> not understand </a:t>
            </a:r>
            <a:r>
              <a:rPr lang="sv-SE" dirty="0" err="1" smtClean="0"/>
              <a:t>his</a:t>
            </a:r>
            <a:r>
              <a:rPr lang="sv-SE" dirty="0" smtClean="0"/>
              <a:t> </a:t>
            </a:r>
            <a:r>
              <a:rPr lang="sv-SE" dirty="0" err="1" smtClean="0"/>
              <a:t>instructions</a:t>
            </a:r>
            <a:r>
              <a:rPr lang="sv-SE" dirty="0" smtClean="0"/>
              <a:t>.</a:t>
            </a:r>
          </a:p>
          <a:p>
            <a:pPr marL="457200" indent="-457200">
              <a:buAutoNum type="arabicPeriod"/>
            </a:pPr>
            <a:r>
              <a:rPr lang="sv-SE" dirty="0" smtClean="0"/>
              <a:t>Heavy </a:t>
            </a:r>
            <a:r>
              <a:rPr lang="sv-SE" dirty="0" err="1" smtClean="0"/>
              <a:t>traffic</a:t>
            </a:r>
            <a:r>
              <a:rPr lang="sv-SE" dirty="0" smtClean="0"/>
              <a:t>.</a:t>
            </a:r>
          </a:p>
          <a:p>
            <a:pPr marL="0" indent="0">
              <a:buNone/>
            </a:pPr>
            <a:r>
              <a:rPr lang="sv-SE" dirty="0"/>
              <a:t> </a:t>
            </a:r>
            <a:r>
              <a:rPr lang="sv-SE" dirty="0" smtClean="0"/>
              <a:t>      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70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What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can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we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use</a:t>
            </a:r>
            <a:r>
              <a:rPr lang="sv-SE" dirty="0" smtClean="0">
                <a:solidFill>
                  <a:schemeClr val="tx1"/>
                </a:solidFill>
              </a:rPr>
              <a:t> the </a:t>
            </a:r>
            <a:r>
              <a:rPr lang="sv-SE" dirty="0" err="1" smtClean="0">
                <a:solidFill>
                  <a:schemeClr val="tx1"/>
                </a:solidFill>
              </a:rPr>
              <a:t>results</a:t>
            </a:r>
            <a:r>
              <a:rPr lang="sv-SE" dirty="0" smtClean="0">
                <a:solidFill>
                  <a:schemeClr val="tx1"/>
                </a:solidFill>
              </a:rPr>
              <a:t> for?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150" y="1145059"/>
            <a:ext cx="3148327" cy="4579937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37" y="1203026"/>
            <a:ext cx="3220961" cy="452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But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let´s</a:t>
            </a:r>
            <a:r>
              <a:rPr lang="sv-SE" dirty="0" smtClean="0">
                <a:solidFill>
                  <a:schemeClr val="tx1"/>
                </a:solidFill>
              </a:rPr>
              <a:t> stick to </a:t>
            </a:r>
            <a:r>
              <a:rPr lang="sv-SE" dirty="0" err="1" smtClean="0">
                <a:solidFill>
                  <a:schemeClr val="tx1"/>
                </a:solidFill>
              </a:rPr>
              <a:t>our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own</a:t>
            </a:r>
            <a:r>
              <a:rPr lang="sv-SE" dirty="0" smtClean="0">
                <a:solidFill>
                  <a:schemeClr val="tx1"/>
                </a:solidFill>
              </a:rPr>
              <a:t> list for a </a:t>
            </a:r>
            <a:r>
              <a:rPr lang="sv-SE" dirty="0" err="1" smtClean="0">
                <a:solidFill>
                  <a:schemeClr val="tx1"/>
                </a:solidFill>
              </a:rPr>
              <a:t>while</a:t>
            </a:r>
            <a:r>
              <a:rPr lang="sv-SE" dirty="0" smtClean="0">
                <a:solidFill>
                  <a:schemeClr val="tx1"/>
                </a:solidFill>
              </a:rPr>
              <a:t>. 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b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What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to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consider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if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we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were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to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implement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>
                <a:solidFill>
                  <a:schemeClr val="tx1"/>
                </a:solidFill>
                <a:sym typeface="Wingdings" panose="05000000000000000000" pitchFamily="2" charset="2"/>
              </a:rPr>
              <a:t>R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emote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>
                <a:solidFill>
                  <a:schemeClr val="tx1"/>
                </a:solidFill>
                <a:sym typeface="Wingdings" panose="05000000000000000000" pitchFamily="2" charset="2"/>
              </a:rPr>
              <a:t>P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ilotage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?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17868" y="1865162"/>
            <a:ext cx="7870978" cy="4580163"/>
          </a:xfrm>
        </p:spPr>
        <p:txBody>
          <a:bodyPr>
            <a:normAutofit fontScale="92500" lnSpcReduction="10000"/>
          </a:bodyPr>
          <a:lstStyle/>
          <a:p>
            <a:r>
              <a:rPr lang="sv-SE" dirty="0" err="1" smtClean="0"/>
              <a:t>Preferably</a:t>
            </a:r>
            <a:r>
              <a:rPr lang="sv-SE" dirty="0" smtClean="0"/>
              <a:t> not </a:t>
            </a:r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there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sportsmen</a:t>
            </a:r>
            <a:r>
              <a:rPr lang="sv-SE" dirty="0" smtClean="0"/>
              <a:t>. </a:t>
            </a:r>
            <a:r>
              <a:rPr lang="sv-SE" dirty="0" smtClean="0">
                <a:sym typeface="Wingdings" panose="05000000000000000000" pitchFamily="2" charset="2"/>
              </a:rPr>
              <a:t></a:t>
            </a:r>
            <a:endParaRPr lang="sv-SE" dirty="0" smtClean="0"/>
          </a:p>
          <a:p>
            <a:r>
              <a:rPr lang="sv-SE" dirty="0" smtClean="0"/>
              <a:t>The areas in </a:t>
            </a:r>
            <a:r>
              <a:rPr lang="sv-SE" dirty="0" err="1" smtClean="0"/>
              <a:t>which</a:t>
            </a:r>
            <a:r>
              <a:rPr lang="sv-SE" dirty="0" smtClean="0"/>
              <a:t> the NSA-</a:t>
            </a:r>
            <a:r>
              <a:rPr lang="sv-SE" dirty="0" err="1" smtClean="0"/>
              <a:t>pilotage</a:t>
            </a:r>
            <a:r>
              <a:rPr lang="sv-SE" dirty="0" smtClean="0"/>
              <a:t> operations </a:t>
            </a:r>
            <a:r>
              <a:rPr lang="sv-SE" dirty="0" err="1" smtClean="0"/>
              <a:t>are</a:t>
            </a:r>
            <a:r>
              <a:rPr lang="sv-SE" dirty="0" smtClean="0"/>
              <a:t> to be </a:t>
            </a:r>
            <a:r>
              <a:rPr lang="sv-SE" dirty="0" err="1" smtClean="0"/>
              <a:t>done</a:t>
            </a:r>
            <a:r>
              <a:rPr lang="sv-SE" dirty="0" smtClean="0"/>
              <a:t> </a:t>
            </a:r>
            <a:r>
              <a:rPr lang="sv-SE" dirty="0" err="1" smtClean="0"/>
              <a:t>should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good</a:t>
            </a:r>
            <a:r>
              <a:rPr lang="sv-SE" dirty="0" smtClean="0"/>
              <a:t> 4G/5G </a:t>
            </a:r>
            <a:r>
              <a:rPr lang="sv-SE" dirty="0" err="1" smtClean="0"/>
              <a:t>coverage</a:t>
            </a:r>
            <a:r>
              <a:rPr lang="sv-SE" dirty="0" smtClean="0"/>
              <a:t> or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means</a:t>
            </a:r>
            <a:r>
              <a:rPr lang="sv-SE" dirty="0" smtClean="0"/>
              <a:t> for Internet </a:t>
            </a:r>
            <a:r>
              <a:rPr lang="sv-SE" dirty="0" err="1" smtClean="0"/>
              <a:t>connection</a:t>
            </a:r>
            <a:r>
              <a:rPr lang="sv-SE" dirty="0" smtClean="0"/>
              <a:t>.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r>
              <a:rPr lang="sv-SE" dirty="0" err="1" smtClean="0"/>
              <a:t>Crews</a:t>
            </a:r>
            <a:r>
              <a:rPr lang="sv-SE" dirty="0" smtClean="0"/>
              <a:t> like </a:t>
            </a:r>
            <a:r>
              <a:rPr lang="sv-SE" dirty="0" err="1" smtClean="0"/>
              <a:t>these</a:t>
            </a:r>
            <a:r>
              <a:rPr lang="sv-SE" dirty="0" smtClean="0"/>
              <a:t>.</a:t>
            </a:r>
          </a:p>
          <a:p>
            <a:r>
              <a:rPr lang="sv-SE" dirty="0" smtClean="0"/>
              <a:t>The </a:t>
            </a:r>
            <a:r>
              <a:rPr lang="sv-SE" dirty="0" err="1" smtClean="0"/>
              <a:t>traffic</a:t>
            </a:r>
            <a:r>
              <a:rPr lang="sv-SE" dirty="0" smtClean="0"/>
              <a:t> situation?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38" y="3301308"/>
            <a:ext cx="3759200" cy="221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Next</a:t>
            </a:r>
            <a:r>
              <a:rPr lang="sv-SE" dirty="0" smtClean="0">
                <a:solidFill>
                  <a:schemeClr val="tx1"/>
                </a:solidFill>
              </a:rPr>
              <a:t> step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ships</a:t>
            </a:r>
            <a:r>
              <a:rPr lang="sv-SE" dirty="0" smtClean="0"/>
              <a:t>´ </a:t>
            </a:r>
            <a:r>
              <a:rPr lang="sv-SE" dirty="0" err="1" smtClean="0"/>
              <a:t>crews</a:t>
            </a:r>
            <a:r>
              <a:rPr lang="sv-SE" dirty="0" smtClean="0"/>
              <a:t> </a:t>
            </a:r>
            <a:r>
              <a:rPr lang="sv-SE" dirty="0" err="1" smtClean="0"/>
              <a:t>rather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r>
              <a:rPr lang="sv-SE" dirty="0" smtClean="0"/>
              <a:t> the NSA-pilot.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r>
              <a:rPr lang="sv-SE" dirty="0" smtClean="0"/>
              <a:t>Real live </a:t>
            </a:r>
            <a:r>
              <a:rPr lang="sv-SE" dirty="0" err="1" smtClean="0"/>
              <a:t>testing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real </a:t>
            </a:r>
            <a:r>
              <a:rPr lang="sv-SE" dirty="0" err="1" smtClean="0"/>
              <a:t>ships</a:t>
            </a:r>
            <a:r>
              <a:rPr lang="sv-SE" dirty="0" smtClean="0"/>
              <a:t> and real </a:t>
            </a:r>
            <a:r>
              <a:rPr lang="sv-SE" dirty="0" err="1" smtClean="0"/>
              <a:t>crews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637" y="2138610"/>
            <a:ext cx="4116240" cy="20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310550" y="2599493"/>
            <a:ext cx="11524891" cy="1267532"/>
          </a:xfrm>
        </p:spPr>
        <p:txBody>
          <a:bodyPr/>
          <a:lstStyle/>
          <a:p>
            <a:r>
              <a:rPr lang="sv-SE" sz="4400" dirty="0" err="1" smtClean="0"/>
              <a:t>That</a:t>
            </a:r>
            <a:r>
              <a:rPr lang="sv-SE" sz="4400" dirty="0" smtClean="0"/>
              <a:t> </a:t>
            </a:r>
            <a:r>
              <a:rPr lang="sv-SE" sz="4400" dirty="0" err="1" smtClean="0"/>
              <a:t>was</a:t>
            </a:r>
            <a:r>
              <a:rPr lang="sv-SE" sz="4400" dirty="0" smtClean="0"/>
              <a:t> </a:t>
            </a:r>
            <a:r>
              <a:rPr lang="sv-SE" sz="4400" dirty="0" err="1" smtClean="0"/>
              <a:t>pretty</a:t>
            </a:r>
            <a:r>
              <a:rPr lang="sv-SE" sz="4400" dirty="0" smtClean="0"/>
              <a:t> </a:t>
            </a:r>
            <a:r>
              <a:rPr lang="sv-SE" sz="4400" dirty="0" err="1" smtClean="0"/>
              <a:t>much</a:t>
            </a:r>
            <a:r>
              <a:rPr lang="sv-SE" sz="4400" dirty="0" smtClean="0"/>
              <a:t> it! </a:t>
            </a:r>
            <a:r>
              <a:rPr lang="sv-SE" sz="44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sv-SE" sz="4400" dirty="0" err="1" smtClean="0">
                <a:sym typeface="Wingdings" panose="05000000000000000000" pitchFamily="2" charset="2"/>
              </a:rPr>
              <a:t>Thanks</a:t>
            </a:r>
            <a:r>
              <a:rPr lang="sv-SE" sz="4400" dirty="0" smtClean="0">
                <a:sym typeface="Wingdings" panose="05000000000000000000" pitchFamily="2" charset="2"/>
              </a:rPr>
              <a:t> for </a:t>
            </a:r>
            <a:r>
              <a:rPr lang="sv-SE" sz="4400" dirty="0" err="1" smtClean="0">
                <a:sym typeface="Wingdings" panose="05000000000000000000" pitchFamily="2" charset="2"/>
              </a:rPr>
              <a:t>listening</a:t>
            </a:r>
            <a:r>
              <a:rPr lang="sv-SE" sz="4400" dirty="0" smtClean="0">
                <a:sym typeface="Wingdings" panose="05000000000000000000" pitchFamily="2" charset="2"/>
              </a:rPr>
              <a:t>!</a:t>
            </a:r>
          </a:p>
          <a:p>
            <a:r>
              <a:rPr lang="sv-SE" sz="4400" dirty="0" err="1" smtClean="0">
                <a:sym typeface="Wingdings" panose="05000000000000000000" pitchFamily="2" charset="2"/>
              </a:rPr>
              <a:t>Any</a:t>
            </a:r>
            <a:r>
              <a:rPr lang="sv-SE" sz="4400" dirty="0" smtClean="0">
                <a:sym typeface="Wingdings" panose="05000000000000000000" pitchFamily="2" charset="2"/>
              </a:rPr>
              <a:t> </a:t>
            </a:r>
            <a:r>
              <a:rPr lang="sv-SE" sz="4400" dirty="0" err="1" smtClean="0">
                <a:sym typeface="Wingdings" panose="05000000000000000000" pitchFamily="2" charset="2"/>
              </a:rPr>
              <a:t>questions</a:t>
            </a:r>
            <a:r>
              <a:rPr lang="sv-SE" sz="4400" dirty="0" smtClean="0">
                <a:sym typeface="Wingdings" panose="05000000000000000000" pitchFamily="2" charset="2"/>
              </a:rPr>
              <a:t>?</a:t>
            </a:r>
            <a:endParaRPr lang="sv-SE" sz="4400" dirty="0">
              <a:sym typeface="Wingdings" panose="05000000000000000000" pitchFamily="2" charset="2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564" y="1432753"/>
            <a:ext cx="2188654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ssida_text_sidobild">
  <a:themeElements>
    <a:clrScheme name="Sjöfartsverkets profilfärger">
      <a:dk1>
        <a:srgbClr val="0C0A08"/>
      </a:dk1>
      <a:lt1>
        <a:sysClr val="window" lastClr="FFFFFF"/>
      </a:lt1>
      <a:dk2>
        <a:srgbClr val="7D6A55"/>
      </a:dk2>
      <a:lt2>
        <a:srgbClr val="FFFFFF"/>
      </a:lt2>
      <a:accent1>
        <a:srgbClr val="80D7F7"/>
      </a:accent1>
      <a:accent2>
        <a:srgbClr val="BFEBFB"/>
      </a:accent2>
      <a:accent3>
        <a:srgbClr val="7D6A55"/>
      </a:accent3>
      <a:accent4>
        <a:srgbClr val="00AEEF"/>
      </a:accent4>
      <a:accent5>
        <a:srgbClr val="F78F1E"/>
      </a:accent5>
      <a:accent6>
        <a:srgbClr val="FFC000"/>
      </a:accent6>
      <a:hlink>
        <a:srgbClr val="31859B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spru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B480C74-F231-4558-9462-319FB403394C}" vid="{66B9C2BF-5761-4BE3-84BC-588E57D1ECF9}"/>
    </a:ext>
  </a:extLst>
</a:theme>
</file>

<file path=ppt/theme/theme2.xml><?xml version="1.0" encoding="utf-8"?>
<a:theme xmlns:a="http://schemas.openxmlformats.org/drawingml/2006/main" name="Sjöfartsverkets mall 2016_engelska">
  <a:themeElements>
    <a:clrScheme name="Sjöfartsverkets profilfärger">
      <a:dk1>
        <a:srgbClr val="0C0A08"/>
      </a:dk1>
      <a:lt1>
        <a:sysClr val="window" lastClr="FFFFFF"/>
      </a:lt1>
      <a:dk2>
        <a:srgbClr val="7D6A55"/>
      </a:dk2>
      <a:lt2>
        <a:srgbClr val="FFFFFF"/>
      </a:lt2>
      <a:accent1>
        <a:srgbClr val="80D7F7"/>
      </a:accent1>
      <a:accent2>
        <a:srgbClr val="BFEBFB"/>
      </a:accent2>
      <a:accent3>
        <a:srgbClr val="7D6A55"/>
      </a:accent3>
      <a:accent4>
        <a:srgbClr val="00AEEF"/>
      </a:accent4>
      <a:accent5>
        <a:srgbClr val="F78F1E"/>
      </a:accent5>
      <a:accent6>
        <a:srgbClr val="FFC000"/>
      </a:accent6>
      <a:hlink>
        <a:srgbClr val="31859B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spru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öv_mall_engelska2019_bredbild.pptx" id="{26657A08-FFF6-4509-A5E7-BBBD3AD99100}" vid="{0E6EBCAF-A9A7-4E08-847F-4E0351D58F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Bredbild</PresentationFormat>
  <Paragraphs>33</Paragraphs>
  <Slides>7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Wingdings</vt:lpstr>
      <vt:lpstr>Presentationssida_text_sidobild</vt:lpstr>
      <vt:lpstr>Sjöfartsverkets mall 2016_engelska</vt:lpstr>
      <vt:lpstr>And I cannot feel…</vt:lpstr>
      <vt:lpstr>Back to the simulator. ”Normal” scenarios but every ten minutes something from the exhaustive list would happen.</vt:lpstr>
      <vt:lpstr>Conclusions. After having scrutinized all material, the following list of workload driving phenomena was presented:</vt:lpstr>
      <vt:lpstr>What can we use the results for?</vt:lpstr>
      <vt:lpstr>But let´s stick to our own list for a while.  What to consider if we were to implement Remote Pilotage?</vt:lpstr>
      <vt:lpstr>Next step</vt:lpstr>
      <vt:lpstr>PowerPoint-presentation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 I cannot feel…</dc:title>
  <dc:creator>Johannesson, Anders</dc:creator>
  <cp:lastModifiedBy>Johannesson, Anders</cp:lastModifiedBy>
  <cp:revision>1</cp:revision>
  <dcterms:created xsi:type="dcterms:W3CDTF">2024-05-05T17:32:58Z</dcterms:created>
  <dcterms:modified xsi:type="dcterms:W3CDTF">2024-05-05T17:33:23Z</dcterms:modified>
</cp:coreProperties>
</file>