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6"/>
  </p:sldMasterIdLst>
  <p:notesMasterIdLst>
    <p:notesMasterId r:id="rId26"/>
  </p:notesMasterIdLst>
  <p:handoutMasterIdLst>
    <p:handoutMasterId r:id="rId27"/>
  </p:handoutMasterIdLst>
  <p:sldIdLst>
    <p:sldId id="307" r:id="rId7"/>
    <p:sldId id="696" r:id="rId8"/>
    <p:sldId id="394" r:id="rId9"/>
    <p:sldId id="389" r:id="rId10"/>
    <p:sldId id="398" r:id="rId11"/>
    <p:sldId id="648" r:id="rId12"/>
    <p:sldId id="650" r:id="rId13"/>
    <p:sldId id="381" r:id="rId14"/>
    <p:sldId id="654" r:id="rId15"/>
    <p:sldId id="653" r:id="rId16"/>
    <p:sldId id="693" r:id="rId17"/>
    <p:sldId id="706" r:id="rId18"/>
    <p:sldId id="711" r:id="rId19"/>
    <p:sldId id="691" r:id="rId20"/>
    <p:sldId id="699" r:id="rId21"/>
    <p:sldId id="700" r:id="rId22"/>
    <p:sldId id="701" r:id="rId23"/>
    <p:sldId id="702" r:id="rId24"/>
    <p:sldId id="405" r:id="rId25"/>
  </p:sldIdLst>
  <p:sldSz cx="12195175" cy="6859588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ultz, Michael" initials="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D1916-D662-4B6F-B64C-5000E9466907}" v="56" dt="2024-05-05T17:22:08.3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0304" autoAdjust="0"/>
  </p:normalViewPr>
  <p:slideViewPr>
    <p:cSldViewPr>
      <p:cViewPr varScale="1">
        <p:scale>
          <a:sx n="58" d="100"/>
          <a:sy n="58" d="100"/>
        </p:scale>
        <p:origin x="102" y="2052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70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05/05/2024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0514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705" y="9720514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05.05.2024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21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6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36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to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with </a:t>
            </a:r>
            <a:r>
              <a:rPr lang="de-DE" dirty="0" err="1"/>
              <a:t>conventional</a:t>
            </a:r>
            <a:r>
              <a:rPr lang="de-DE" dirty="0"/>
              <a:t> </a:t>
            </a:r>
            <a:r>
              <a:rPr lang="de-DE" dirty="0" err="1"/>
              <a:t>sectorization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like to </a:t>
            </a:r>
            <a:r>
              <a:rPr lang="de-DE" dirty="0" err="1"/>
              <a:t>quantify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from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Moreover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objective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indicators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have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all </a:t>
            </a:r>
            <a:r>
              <a:rPr lang="de-DE" dirty="0" err="1"/>
              <a:t>invent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operational </a:t>
            </a:r>
            <a:r>
              <a:rPr lang="de-DE" dirty="0" err="1"/>
              <a:t>procedures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to </a:t>
            </a:r>
            <a:r>
              <a:rPr lang="de-DE" dirty="0" err="1"/>
              <a:t>increas</a:t>
            </a:r>
            <a:r>
              <a:rPr lang="de-DE" dirty="0"/>
              <a:t> </a:t>
            </a:r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, </a:t>
            </a:r>
            <a:r>
              <a:rPr lang="de-DE" dirty="0" err="1"/>
              <a:t>right</a:t>
            </a:r>
            <a:r>
              <a:rPr lang="de-DE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Whats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limitation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?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atc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resources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Namley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traffic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controller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their</a:t>
            </a:r>
            <a:r>
              <a:rPr lang="de-DE" dirty="0">
                <a:sym typeface="Wingdings" panose="05000000000000000000" pitchFamily="2" charset="2"/>
              </a:rPr>
              <a:t> workload </a:t>
            </a:r>
            <a:r>
              <a:rPr lang="de-DE" dirty="0" err="1">
                <a:sym typeface="Wingdings" panose="05000000000000000000" pitchFamily="2" charset="2"/>
              </a:rPr>
              <a:t>limitations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Unfortunately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controller</a:t>
            </a:r>
            <a:r>
              <a:rPr lang="de-DE" dirty="0">
                <a:sym typeface="Wingdings" panose="05000000000000000000" pitchFamily="2" charset="2"/>
              </a:rPr>
              <a:t> workload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subjective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measure</a:t>
            </a:r>
            <a:endParaRPr lang="de-DE" dirty="0"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Dependant</a:t>
            </a:r>
            <a:r>
              <a:rPr lang="de-DE" dirty="0">
                <a:sym typeface="Wingdings" panose="05000000000000000000" pitchFamily="2" charset="2"/>
              </a:rPr>
              <a:t> on individual </a:t>
            </a:r>
            <a:r>
              <a:rPr lang="de-DE" dirty="0" err="1">
                <a:sym typeface="Wingdings" panose="05000000000000000000" pitchFamily="2" charset="2"/>
              </a:rPr>
              <a:t>properties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experience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resilience</a:t>
            </a:r>
            <a:r>
              <a:rPr lang="de-DE" dirty="0">
                <a:sym typeface="Wingdings" panose="05000000000000000000" pitchFamily="2" charset="2"/>
              </a:rPr>
              <a:t>, and so 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So </a:t>
            </a:r>
            <a:r>
              <a:rPr lang="de-DE" dirty="0" err="1">
                <a:sym typeface="Wingdings" panose="05000000000000000000" pitchFamily="2" charset="2"/>
              </a:rPr>
              <a:t>controller</a:t>
            </a:r>
            <a:r>
              <a:rPr lang="de-DE" dirty="0">
                <a:sym typeface="Wingdings" panose="05000000000000000000" pitchFamily="2" charset="2"/>
              </a:rPr>
              <a:t> workload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not a proper </a:t>
            </a:r>
            <a:r>
              <a:rPr lang="de-DE" dirty="0" err="1">
                <a:sym typeface="Wingdings" panose="05000000000000000000" pitchFamily="2" charset="2"/>
              </a:rPr>
              <a:t>performance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indicator</a:t>
            </a:r>
            <a:endParaRPr lang="de-DE" dirty="0">
              <a:sym typeface="Wingdings" panose="05000000000000000000" pitchFamily="2" charset="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But, </a:t>
            </a:r>
            <a:r>
              <a:rPr lang="de-DE" dirty="0" err="1">
                <a:sym typeface="Wingdings" panose="05000000000000000000" pitchFamily="2" charset="2"/>
              </a:rPr>
              <a:t>there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solution</a:t>
            </a:r>
            <a:r>
              <a:rPr lang="de-DE" dirty="0">
                <a:sym typeface="Wingdings" panose="05000000000000000000" pitchFamily="2" charset="2"/>
              </a:rPr>
              <a:t>. Controller workload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linked</a:t>
            </a:r>
            <a:r>
              <a:rPr lang="de-DE" dirty="0">
                <a:sym typeface="Wingdings" panose="05000000000000000000" pitchFamily="2" charset="2"/>
              </a:rPr>
              <a:t> to </a:t>
            </a:r>
            <a:r>
              <a:rPr lang="de-DE" dirty="0" err="1">
                <a:sym typeface="Wingdings" panose="05000000000000000000" pitchFamily="2" charset="2"/>
              </a:rPr>
              <a:t>airspace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complexity</a:t>
            </a:r>
            <a:r>
              <a:rPr lang="de-DE" dirty="0">
                <a:sym typeface="Wingdings" panose="05000000000000000000" pitchFamily="2" charset="2"/>
              </a:rPr>
              <a:t>. Workload and </a:t>
            </a:r>
            <a:r>
              <a:rPr lang="de-DE" dirty="0" err="1">
                <a:sym typeface="Wingdings" panose="05000000000000000000" pitchFamily="2" charset="2"/>
              </a:rPr>
              <a:t>complexity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correlate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A high </a:t>
            </a:r>
            <a:r>
              <a:rPr lang="de-DE" dirty="0" err="1">
                <a:sym typeface="Wingdings" panose="05000000000000000000" pitchFamily="2" charset="2"/>
              </a:rPr>
              <a:t>airspace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complexity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indicate</a:t>
            </a:r>
            <a:r>
              <a:rPr lang="de-DE" dirty="0">
                <a:sym typeface="Wingdings" panose="05000000000000000000" pitchFamily="2" charset="2"/>
              </a:rPr>
              <a:t> a high </a:t>
            </a:r>
            <a:r>
              <a:rPr lang="de-DE" dirty="0" err="1">
                <a:sym typeface="Wingdings" panose="05000000000000000000" pitchFamily="2" charset="2"/>
              </a:rPr>
              <a:t>controller</a:t>
            </a:r>
            <a:r>
              <a:rPr lang="de-DE" dirty="0">
                <a:sym typeface="Wingdings" panose="05000000000000000000" pitchFamily="2" charset="2"/>
              </a:rPr>
              <a:t> workload </a:t>
            </a:r>
            <a:r>
              <a:rPr lang="de-DE" dirty="0" err="1">
                <a:sym typeface="Wingdings" panose="05000000000000000000" pitchFamily="2" charset="2"/>
              </a:rPr>
              <a:t>level</a:t>
            </a:r>
            <a:r>
              <a:rPr lang="de-DE" dirty="0">
                <a:sym typeface="Wingdings" panose="05000000000000000000" pitchFamily="2" charset="2"/>
              </a:rPr>
              <a:t> and vice </a:t>
            </a:r>
            <a:r>
              <a:rPr lang="de-DE" dirty="0" err="1">
                <a:sym typeface="Wingdings" panose="05000000000000000000" pitchFamily="2" charset="2"/>
              </a:rPr>
              <a:t>versa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And </a:t>
            </a:r>
            <a:r>
              <a:rPr lang="de-DE" dirty="0" err="1">
                <a:sym typeface="Wingdings" panose="05000000000000000000" pitchFamily="2" charset="2"/>
              </a:rPr>
              <a:t>airspace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complexity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calculateable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traffic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Unfortunately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common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complexity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factors</a:t>
            </a:r>
            <a:r>
              <a:rPr lang="de-DE" dirty="0">
                <a:sym typeface="Wingdings" panose="05000000000000000000" pitchFamily="2" charset="2"/>
              </a:rPr>
              <a:t> all ASNPs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to </a:t>
            </a:r>
            <a:r>
              <a:rPr lang="de-DE" dirty="0" err="1">
                <a:sym typeface="Wingdings" panose="05000000000000000000" pitchFamily="2" charset="2"/>
              </a:rPr>
              <a:t>allocate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atc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resources</a:t>
            </a:r>
            <a:r>
              <a:rPr lang="de-DE" dirty="0">
                <a:sym typeface="Wingdings" panose="05000000000000000000" pitchFamily="2" charset="2"/>
              </a:rPr>
              <a:t>. 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Additionally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a </a:t>
            </a:r>
            <a:r>
              <a:rPr lang="de-DE" dirty="0" err="1"/>
              <a:t>challenge</a:t>
            </a:r>
            <a:r>
              <a:rPr lang="de-DE" dirty="0"/>
              <a:t> to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de-DE" sz="1200" b="0" i="0" u="none" strike="noStrike" baseline="0" dirty="0">
              <a:latin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i="0" u="none" strike="noStrike" baseline="0" dirty="0">
              <a:latin typeface="NimbusRomNo9L-Regu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experimental design to assess moving sectors follows a standardized approach: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first, establish a set of measurable factors;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second, generate representative traffic scenarios for air traffic controllers (ATCs) to interact with;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third, collect self-reported workload data at regular intervals; and finally,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 regression/correlation analysis to identify relationships between the predefined complexity factors and the collected workload data.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54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from Brinton in 1996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invented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Unfortunately</a:t>
            </a:r>
            <a:r>
              <a:rPr lang="de-DE" dirty="0"/>
              <a:t>,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formulas</a:t>
            </a:r>
            <a:r>
              <a:rPr lang="de-DE" dirty="0"/>
              <a:t>, so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100% </a:t>
            </a:r>
            <a:r>
              <a:rPr lang="de-DE" dirty="0" err="1"/>
              <a:t>defined</a:t>
            </a:r>
            <a:r>
              <a:rPr lang="de-DE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But,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expained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, so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possible to </a:t>
            </a:r>
            <a:r>
              <a:rPr lang="de-DE" dirty="0" err="1"/>
              <a:t>formulated</a:t>
            </a:r>
            <a:r>
              <a:rPr lang="de-DE" dirty="0"/>
              <a:t> </a:t>
            </a:r>
            <a:r>
              <a:rPr lang="de-DE" dirty="0" err="1"/>
              <a:t>formulas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Besides</a:t>
            </a:r>
            <a:r>
              <a:rPr lang="de-DE" dirty="0"/>
              <a:t>,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assessed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 and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with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controller‘s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an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to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weights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factros</a:t>
            </a:r>
            <a:r>
              <a:rPr lang="de-DE" dirty="0"/>
              <a:t> and </a:t>
            </a:r>
            <a:r>
              <a:rPr lang="de-DE" dirty="0" err="1"/>
              <a:t>formulated</a:t>
            </a:r>
            <a:r>
              <a:rPr lang="de-DE" dirty="0"/>
              <a:t> an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score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weighted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83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next point is the generation of standardized scenarios for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used realistic, simulated air traffic to create six distinct configurations (constellations) of moving sectors.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Later, these sector configurations will be used to derive standard cases for evaluation, which can then be used as reference cases in research.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one of my goals for this workshop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derive standard air traffic scenarios for evaluation, everyone agrees with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8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next step, we implemented the presented </a:t>
            </a:r>
            <a:r>
              <a:rPr lang="en-US" dirty="0" err="1"/>
              <a:t>factos</a:t>
            </a:r>
            <a:r>
              <a:rPr lang="en-US" dirty="0"/>
              <a:t> in our simulation environment and applied the metrics to the presented scenarios.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 have two examples here. Scenario 3 on top and 5 on the bottom.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 the top scenario there are two traffic flows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upper one is flying to the right and the lower one is flying to the left.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Both flows cross each other on the right hand side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scenario on the bottom has more flows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Two aircraft are flying down, two are flying to the left and two to the right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cross each other in one point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Additionally, we made a survey and interviews air traffic controllers.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controllers ware asked to rate the complexity of each scenario on a 5 point scale, reflecting their actual domain expertise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rating was done for each scenario and for 3 different timesteps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see the controller rating in these diagrams as grey bars.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median of the ratings is indicated as red horizontal line with a red box, representing the 25% quartile and the 75% quartile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Moreover, the three complexity scores M1, M2, and M3 are shown as the blue, yellow, and green bar.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orange line here is the average of these three scores.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we can see is when we look at the controller ratings that there is a certain variance in the ratings. The bandwidth is more less the whole scale in the majority of times.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Whereas the complexity calculations are more aligned.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And what we can also see is that the calculations are in 4 from 6 times aligned with the ratings. Here the orange line is inside the red box.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09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match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r>
              <a:rPr lang="de-DE" dirty="0"/>
              <a:t> and </a:t>
            </a:r>
            <a:r>
              <a:rPr lang="de-DE" dirty="0" err="1"/>
              <a:t>ratings</a:t>
            </a:r>
            <a:r>
              <a:rPr lang="de-DE" dirty="0"/>
              <a:t> also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graph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y-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on </a:t>
            </a:r>
            <a:r>
              <a:rPr lang="de-DE" dirty="0" err="1"/>
              <a:t>the</a:t>
            </a:r>
            <a:r>
              <a:rPr lang="de-DE" dirty="0"/>
              <a:t> x-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median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assessment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. Yes, 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100% clean to </a:t>
            </a:r>
            <a:r>
              <a:rPr lang="de-DE" dirty="0" err="1"/>
              <a:t>compare</a:t>
            </a:r>
            <a:r>
              <a:rPr lang="de-DE" dirty="0"/>
              <a:t> an </a:t>
            </a:r>
            <a:r>
              <a:rPr lang="de-DE" dirty="0" err="1"/>
              <a:t>average</a:t>
            </a:r>
            <a:r>
              <a:rPr lang="de-DE" dirty="0"/>
              <a:t> with a median.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But,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saw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, </a:t>
            </a:r>
            <a:r>
              <a:rPr lang="de-DE" dirty="0" err="1"/>
              <a:t>therfore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chose</a:t>
            </a:r>
            <a:r>
              <a:rPr lang="de-DE" dirty="0"/>
              <a:t> to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median to have </a:t>
            </a:r>
            <a:r>
              <a:rPr lang="de-DE" dirty="0" err="1"/>
              <a:t>less</a:t>
            </a:r>
            <a:r>
              <a:rPr lang="de-DE" dirty="0"/>
              <a:t> weight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extremas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chose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avarage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just 3 and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median, </a:t>
            </a:r>
            <a:r>
              <a:rPr lang="de-DE" dirty="0" err="1"/>
              <a:t>whould</a:t>
            </a:r>
            <a:r>
              <a:rPr lang="de-DE" dirty="0"/>
              <a:t> not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sense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So, </a:t>
            </a:r>
            <a:r>
              <a:rPr lang="de-DE" dirty="0" err="1"/>
              <a:t>how</a:t>
            </a:r>
            <a:r>
              <a:rPr lang="de-DE" dirty="0"/>
              <a:t> to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assessments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from 1 to 4 and </a:t>
            </a:r>
            <a:r>
              <a:rPr lang="de-DE" dirty="0" err="1"/>
              <a:t>whenever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controllers</a:t>
            </a:r>
            <a:r>
              <a:rPr lang="de-DE" dirty="0"/>
              <a:t> </a:t>
            </a:r>
            <a:r>
              <a:rPr lang="de-DE" dirty="0" err="1"/>
              <a:t>rated</a:t>
            </a:r>
            <a:r>
              <a:rPr lang="de-DE" dirty="0"/>
              <a:t> a </a:t>
            </a:r>
            <a:r>
              <a:rPr lang="de-DE" dirty="0" err="1"/>
              <a:t>situation</a:t>
            </a:r>
            <a:r>
              <a:rPr lang="de-DE" dirty="0"/>
              <a:t> with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. </a:t>
            </a:r>
            <a:r>
              <a:rPr lang="de-DE" dirty="0" err="1"/>
              <a:t>How</a:t>
            </a:r>
            <a:r>
              <a:rPr lang="de-DE" dirty="0"/>
              <a:t> high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calculations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and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orange </a:t>
            </a:r>
            <a:r>
              <a:rPr lang="de-DE" dirty="0" err="1"/>
              <a:t>dots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except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outliere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detected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aligned</a:t>
            </a:r>
            <a:r>
              <a:rPr lang="de-DE" dirty="0"/>
              <a:t> with an R </a:t>
            </a:r>
            <a:r>
              <a:rPr lang="de-DE" dirty="0" err="1"/>
              <a:t>square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78%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78%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explained</a:t>
            </a:r>
            <a:r>
              <a:rPr lang="de-DE" dirty="0"/>
              <a:t> with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to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 and </a:t>
            </a:r>
            <a:r>
              <a:rPr lang="de-DE" dirty="0" err="1"/>
              <a:t>moreover</a:t>
            </a:r>
            <a:r>
              <a:rPr lang="de-DE" dirty="0"/>
              <a:t> to </a:t>
            </a:r>
            <a:r>
              <a:rPr lang="de-DE" dirty="0" err="1"/>
              <a:t>assess</a:t>
            </a:r>
            <a:r>
              <a:rPr lang="de-DE" dirty="0"/>
              <a:t> and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6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form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and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to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bahave</a:t>
            </a:r>
            <a:r>
              <a:rPr lang="de-DE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tried</a:t>
            </a:r>
            <a:r>
              <a:rPr lang="de-DE" dirty="0"/>
              <a:t> to </a:t>
            </a:r>
            <a:r>
              <a:rPr lang="de-DE" dirty="0" err="1"/>
              <a:t>uncompress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 and </a:t>
            </a:r>
            <a:r>
              <a:rPr lang="de-DE" dirty="0" err="1"/>
              <a:t>equalize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flying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and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flying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north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south</a:t>
            </a:r>
            <a:r>
              <a:rPr lang="de-DE" dirty="0"/>
              <a:t> and so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horizontally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from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assumption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decreases</a:t>
            </a:r>
            <a:r>
              <a:rPr lang="de-DE" dirty="0"/>
              <a:t> with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to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earlier</a:t>
            </a:r>
            <a:r>
              <a:rPr lang="de-DE" dirty="0"/>
              <a:t>.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nothing</a:t>
            </a:r>
            <a:r>
              <a:rPr lang="de-DE" dirty="0"/>
              <a:t>, CP40 </a:t>
            </a:r>
            <a:r>
              <a:rPr lang="de-DE" dirty="0" err="1"/>
              <a:t>decreased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Secondly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north</a:t>
            </a:r>
            <a:r>
              <a:rPr lang="de-DE" dirty="0"/>
              <a:t>, in </a:t>
            </a:r>
            <a:r>
              <a:rPr lang="de-DE" dirty="0" err="1"/>
              <a:t>order</a:t>
            </a:r>
            <a:r>
              <a:rPr lang="de-DE" dirty="0"/>
              <a:t> to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separation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i </a:t>
            </a:r>
            <a:r>
              <a:rPr lang="de-DE" dirty="0" err="1"/>
              <a:t>explained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, C9 </a:t>
            </a:r>
            <a:r>
              <a:rPr lang="de-DE" dirty="0" err="1"/>
              <a:t>dropes</a:t>
            </a:r>
            <a:r>
              <a:rPr lang="de-DE" dirty="0"/>
              <a:t> </a:t>
            </a:r>
            <a:r>
              <a:rPr lang="de-DE" dirty="0" err="1"/>
              <a:t>significantly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anything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stept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backward</a:t>
            </a:r>
            <a:r>
              <a:rPr lang="de-DE" dirty="0"/>
              <a:t>,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from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flying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and to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drop</a:t>
            </a:r>
            <a:r>
              <a:rPr lang="de-DE" dirty="0"/>
              <a:t> in </a:t>
            </a:r>
            <a:r>
              <a:rPr lang="de-DE" dirty="0" err="1"/>
              <a:t>complexity</a:t>
            </a:r>
            <a:r>
              <a:rPr lang="de-DE" dirty="0"/>
              <a:t>. </a:t>
            </a:r>
            <a:r>
              <a:rPr lang="de-DE" dirty="0" err="1"/>
              <a:t>Especially</a:t>
            </a:r>
            <a:r>
              <a:rPr lang="de-DE" dirty="0"/>
              <a:t>, in MD10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So </a:t>
            </a:r>
            <a:r>
              <a:rPr lang="de-DE" dirty="0" err="1"/>
              <a:t>overall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behave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assumed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</a:t>
            </a:r>
            <a:r>
              <a:rPr lang="de-DE" dirty="0" err="1"/>
              <a:t>correlate</a:t>
            </a:r>
            <a:r>
              <a:rPr lang="de-DE" dirty="0"/>
              <a:t> with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ratings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came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conclusion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to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Thank</a:t>
            </a:r>
            <a:r>
              <a:rPr lang="de-DE" dirty="0"/>
              <a:t> you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1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39FE263-7754-4950-AE44-07DF1400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6" y="443593"/>
            <a:ext cx="5258099" cy="1260979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51374" y="4294115"/>
            <a:ext cx="11236485" cy="1296478"/>
          </a:xfrm>
          <a:prstGeom prst="rect">
            <a:avLst/>
          </a:prstGeom>
          <a:solidFill>
            <a:schemeClr val="bg1"/>
          </a:solidFill>
        </p:spPr>
        <p:txBody>
          <a:bodyPr anchor="t" anchorCtr="0"/>
          <a:lstStyle>
            <a:lvl1pPr algn="l">
              <a:defRPr sz="3201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90DC26A-8807-3C30-3AC1-8AF409933F68}"/>
              </a:ext>
            </a:extLst>
          </p:cNvPr>
          <p:cNvCxnSpPr/>
          <p:nvPr userDrawn="1"/>
        </p:nvCxnSpPr>
        <p:spPr>
          <a:xfrm flipH="1">
            <a:off x="0" y="836834"/>
            <a:ext cx="1219517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0000">
                  <a:srgbClr val="EE720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922570DF-9A6C-8401-6505-04FABC9E2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7"/>
          <a:stretch/>
        </p:blipFill>
        <p:spPr>
          <a:xfrm>
            <a:off x="407316" y="443593"/>
            <a:ext cx="1510305" cy="12609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DC9A1A-F9B7-92D8-5F0F-C31422B715E5}"/>
              </a:ext>
            </a:extLst>
          </p:cNvPr>
          <p:cNvSpPr/>
          <p:nvPr userDrawn="1"/>
        </p:nvSpPr>
        <p:spPr>
          <a:xfrm>
            <a:off x="479345" y="6166808"/>
            <a:ext cx="2160863" cy="6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40ACB6-FCE7-E25D-0D37-69BE45AA2E91}"/>
              </a:ext>
            </a:extLst>
          </p:cNvPr>
          <p:cNvSpPr txBox="1"/>
          <p:nvPr userDrawn="1"/>
        </p:nvSpPr>
        <p:spPr>
          <a:xfrm>
            <a:off x="551374" y="2349394"/>
            <a:ext cx="409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de-DE" sz="18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Aerospace Engineering</a:t>
            </a:r>
          </a:p>
          <a:p>
            <a:pPr lvl="0" algn="l"/>
            <a:r>
              <a:rPr lang="de-DE" sz="1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  <a:r>
              <a:rPr lang="de-DE" sz="18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Traffic </a:t>
            </a:r>
            <a:r>
              <a:rPr lang="de-DE" sz="18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de-DE" sz="1800" dirty="0">
              <a:latin typeface="+mn-lt"/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D1B9E39-AC75-D71F-615E-79C090DD62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253" y="3163422"/>
            <a:ext cx="5185422" cy="914612"/>
          </a:xfrm>
        </p:spPr>
        <p:txBody>
          <a:bodyPr/>
          <a:lstStyle>
            <a:lvl1pPr marL="0" indent="0">
              <a:buNone/>
              <a:defRPr lang="de-DE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latin typeface="+mn-lt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5BDDC55D-A52E-C1F5-C25C-494B7C2E3A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007" y="5735378"/>
            <a:ext cx="2666106" cy="574808"/>
          </a:xfrm>
        </p:spPr>
        <p:txBody>
          <a:bodyPr/>
          <a:lstStyle>
            <a:lvl1pPr marL="0" indent="0">
              <a:buNone/>
              <a:defRPr lang="de-DE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5CA0E45-9354-A2E2-BEC6-3F713C0D07C5}"/>
              </a:ext>
            </a:extLst>
          </p:cNvPr>
          <p:cNvSpPr/>
          <p:nvPr userDrawn="1"/>
        </p:nvSpPr>
        <p:spPr>
          <a:xfrm>
            <a:off x="1917621" y="906544"/>
            <a:ext cx="2019726" cy="795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1404755-66A5-F297-CE93-2EC3F9971F19}"/>
              </a:ext>
            </a:extLst>
          </p:cNvPr>
          <p:cNvGrpSpPr/>
          <p:nvPr userDrawn="1"/>
        </p:nvGrpSpPr>
        <p:grpSpPr>
          <a:xfrm>
            <a:off x="1921124" y="739115"/>
            <a:ext cx="2548326" cy="919869"/>
            <a:chOff x="5419934" y="767562"/>
            <a:chExt cx="2521993" cy="837530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EC9BC87-C1E0-17DB-8AE1-E07F7DA1BEE0}"/>
                </a:ext>
              </a:extLst>
            </p:cNvPr>
            <p:cNvSpPr txBox="1"/>
            <p:nvPr userDrawn="1"/>
          </p:nvSpPr>
          <p:spPr>
            <a:xfrm>
              <a:off x="5419934" y="767562"/>
              <a:ext cx="1998215" cy="532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buFont typeface="Arial" pitchFamily="34" charset="0"/>
                <a:buNone/>
              </a:pPr>
              <a:r>
                <a:rPr lang="en-US" sz="3201" dirty="0">
                  <a:solidFill>
                    <a:srgbClr val="797979"/>
                  </a:solidFill>
                  <a:latin typeface="+mn-lt"/>
                </a:rPr>
                <a:t>Institute of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F9051AA-2642-C699-2DFE-4CC86AB20402}"/>
                </a:ext>
              </a:extLst>
            </p:cNvPr>
            <p:cNvSpPr txBox="1"/>
            <p:nvPr userDrawn="1"/>
          </p:nvSpPr>
          <p:spPr>
            <a:xfrm>
              <a:off x="5419934" y="1072544"/>
              <a:ext cx="2521993" cy="532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buFont typeface="Arial" pitchFamily="34" charset="0"/>
                <a:buNone/>
              </a:pPr>
              <a:r>
                <a:rPr lang="en-US" sz="3201" dirty="0">
                  <a:solidFill>
                    <a:srgbClr val="ED8318"/>
                  </a:solidFill>
                  <a:latin typeface="+mn-lt"/>
                </a:rPr>
                <a:t>Flight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88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761" y="1055523"/>
            <a:ext cx="3615618" cy="5111286"/>
          </a:xfrm>
        </p:spPr>
        <p:txBody>
          <a:bodyPr/>
          <a:lstStyle>
            <a:lvl1pPr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49475" algn="l"/>
              </a:tabLst>
              <a:defRPr sz="19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5"/>
            <a:ext cx="8008835" cy="2881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399">
                <a:solidFill>
                  <a:srgbClr val="717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576581" y="510528"/>
            <a:ext cx="8008835" cy="254279"/>
          </a:xfrm>
        </p:spPr>
        <p:txBody>
          <a:bodyPr anchor="ctr"/>
          <a:lstStyle>
            <a:lvl1pPr marL="0" indent="0" algn="r">
              <a:buNone/>
              <a:defRPr sz="1999" i="1">
                <a:solidFill>
                  <a:srgbClr val="717072"/>
                </a:solidFill>
              </a:defRPr>
            </a:lvl1pPr>
            <a:lvl2pPr>
              <a:defRPr sz="1999"/>
            </a:lvl2pPr>
            <a:lvl3pPr>
              <a:defRPr sz="1999"/>
            </a:lvl3pPr>
            <a:lvl4pPr>
              <a:defRPr sz="1999"/>
            </a:lvl4pPr>
            <a:lvl5pPr>
              <a:defRPr sz="1999"/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11F99-B6DE-3B21-FC3A-CD6B08DA19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AAF90-69F2-BE2A-0B95-A65E5EB48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F8207-5509-91A2-F5D4-1AA734A6EC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6278996-693C-25FF-C6A6-77AB204B205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801" y="1055522"/>
            <a:ext cx="3615616" cy="5111286"/>
          </a:xfrm>
        </p:spPr>
        <p:txBody>
          <a:bodyPr/>
          <a:lstStyle>
            <a:lvl1pPr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49475" algn="l"/>
              </a:tabLst>
              <a:defRPr sz="19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8F256E7-4F36-6ABC-DC98-46942B8A883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89781" y="1055522"/>
            <a:ext cx="3615617" cy="5111286"/>
          </a:xfrm>
        </p:spPr>
        <p:txBody>
          <a:bodyPr/>
          <a:lstStyle>
            <a:lvl1pPr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49475" algn="l"/>
              </a:tabLst>
              <a:defRPr sz="19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787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867" y="1690466"/>
            <a:ext cx="1721887" cy="4476342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 baseline="0">
                <a:solidFill>
                  <a:srgbClr val="EE7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Thema 1</a:t>
            </a:r>
          </a:p>
          <a:p>
            <a:pPr lvl="0"/>
            <a:endParaRPr lang="de-DE" noProof="0" dirty="0"/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Thema 2</a:t>
            </a:r>
          </a:p>
          <a:p>
            <a:pPr lvl="0"/>
            <a:endParaRPr lang="de-DE" noProof="0" dirty="0"/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Thema 3</a:t>
            </a:r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080782" y="1690466"/>
            <a:ext cx="7504634" cy="4476342"/>
          </a:xfrm>
        </p:spPr>
        <p:txBody>
          <a:bodyPr wrap="square">
            <a:noAutofit/>
          </a:bodyPr>
          <a:lstStyle>
            <a:lvl1pPr marL="0" marR="0" indent="0" algn="l" defTabSz="9145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  <a:p>
            <a:pPr lvl="0"/>
            <a:r>
              <a:rPr lang="de-DE" noProof="0" dirty="0"/>
              <a:t>Unterpunkt 1.1</a:t>
            </a:r>
          </a:p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noProof="0" dirty="0"/>
              <a:t>Unterpunkt 1.2</a:t>
            </a:r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Unterpunkt 2.1</a:t>
            </a:r>
          </a:p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noProof="0" dirty="0"/>
              <a:t>Unterpunkt 2.2</a:t>
            </a:r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Unterpunkt 3.1</a:t>
            </a:r>
          </a:p>
          <a:p>
            <a:pPr lvl="0"/>
            <a:r>
              <a:rPr lang="de-DE" noProof="0" dirty="0"/>
              <a:t>Unterpunkt 3.2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623403" y="1052914"/>
            <a:ext cx="2095637" cy="5297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 algn="l">
              <a:buFont typeface="Arial" pitchFamily="34" charset="0"/>
              <a:buNone/>
            </a:pPr>
            <a:r>
              <a:rPr lang="de-DE" sz="280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Übersicht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2286867" y="188594"/>
            <a:ext cx="9298550" cy="542045"/>
          </a:xfrm>
          <a:prstGeom prst="rect">
            <a:avLst/>
          </a:prstGeom>
        </p:spPr>
        <p:txBody>
          <a:bodyPr anchor="ctr"/>
          <a:lstStyle>
            <a:lvl1pPr>
              <a:defRPr sz="3201"/>
            </a:lvl1pPr>
          </a:lstStyle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351839B-23C5-7AF7-40C0-299F69258D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428A656-7A97-EBDA-8CD6-49BFD1EB3D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272E08-AEBB-7F2C-2DC9-71C0FDFE5A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56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4"/>
            <a:ext cx="8008835" cy="54204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761" y="1055522"/>
            <a:ext cx="10975656" cy="51112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50300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70767-B653-5071-8BCD-FE8BD39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FF4E90-DACA-6B1B-8562-BF4899A1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0C83EF-9D25-E957-7F04-DE7DE19D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3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761" y="1055522"/>
            <a:ext cx="10975656" cy="51112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50300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4"/>
            <a:ext cx="8008835" cy="2881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717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576581" y="510528"/>
            <a:ext cx="8008835" cy="254279"/>
          </a:xfrm>
        </p:spPr>
        <p:txBody>
          <a:bodyPr anchor="ctr"/>
          <a:lstStyle>
            <a:lvl1pPr marL="0" indent="0" algn="r">
              <a:buNone/>
              <a:defRPr sz="2000" i="1">
                <a:solidFill>
                  <a:srgbClr val="71707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11F99-B6DE-3B21-FC3A-CD6B08DA19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AAF90-69F2-BE2A-0B95-A65E5EB48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F8207-5509-91A2-F5D4-1AA734A6EC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6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761" y="1055522"/>
            <a:ext cx="5271742" cy="51112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50300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4"/>
            <a:ext cx="8008835" cy="2881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717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576581" y="510528"/>
            <a:ext cx="8008835" cy="254279"/>
          </a:xfrm>
        </p:spPr>
        <p:txBody>
          <a:bodyPr anchor="ctr"/>
          <a:lstStyle>
            <a:lvl1pPr marL="0" indent="0" algn="r">
              <a:buNone/>
              <a:defRPr sz="2000" i="1">
                <a:solidFill>
                  <a:srgbClr val="71707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11F99-B6DE-3B21-FC3A-CD6B08DA19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AAF90-69F2-BE2A-0B95-A65E5EB48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F8207-5509-91A2-F5D4-1AA734A6EC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E7D1869-EF6D-1958-4639-51E342DD28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3674" y="1055933"/>
            <a:ext cx="5271742" cy="511134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8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761" y="1055522"/>
            <a:ext cx="5271742" cy="51112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50300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4"/>
            <a:ext cx="8008835" cy="2881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717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576581" y="510528"/>
            <a:ext cx="8008835" cy="254279"/>
          </a:xfrm>
        </p:spPr>
        <p:txBody>
          <a:bodyPr anchor="ctr"/>
          <a:lstStyle>
            <a:lvl1pPr marL="0" indent="0" algn="r">
              <a:buNone/>
              <a:defRPr sz="2000" i="1">
                <a:solidFill>
                  <a:srgbClr val="71707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11F99-B6DE-3B21-FC3A-CD6B08DA19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AAF90-69F2-BE2A-0B95-A65E5EB48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F8207-5509-91A2-F5D4-1AA734A6EC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E7D1869-EF6D-1958-4639-51E342DD28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3674" y="1055933"/>
            <a:ext cx="5271742" cy="511134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0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761" y="1055522"/>
            <a:ext cx="5271742" cy="51112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50300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4"/>
            <a:ext cx="8008835" cy="2881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717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576581" y="510528"/>
            <a:ext cx="8008835" cy="254279"/>
          </a:xfrm>
        </p:spPr>
        <p:txBody>
          <a:bodyPr anchor="ctr"/>
          <a:lstStyle>
            <a:lvl1pPr marL="0" indent="0" algn="r">
              <a:buNone/>
              <a:defRPr sz="2000" i="1">
                <a:solidFill>
                  <a:srgbClr val="71707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11F99-B6DE-3B21-FC3A-CD6B08DA19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AAF90-69F2-BE2A-0B95-A65E5EB48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F8207-5509-91A2-F5D4-1AA734A6EC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6278996-693C-25FF-C6A6-77AB204B205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13674" y="1055521"/>
            <a:ext cx="5271742" cy="51112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250300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815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39FE263-7754-4950-AE44-07DF1400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6" y="443593"/>
            <a:ext cx="5258099" cy="1260979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51374" y="3617317"/>
            <a:ext cx="11236485" cy="914612"/>
          </a:xfrm>
          <a:prstGeom prst="rect">
            <a:avLst/>
          </a:prstGeom>
          <a:solidFill>
            <a:schemeClr val="bg1"/>
          </a:solidFill>
        </p:spPr>
        <p:txBody>
          <a:bodyPr anchor="t" anchorCtr="0"/>
          <a:lstStyle>
            <a:lvl1pPr algn="l">
              <a:defRPr sz="3201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90DC26A-8807-3C30-3AC1-8AF409933F68}"/>
              </a:ext>
            </a:extLst>
          </p:cNvPr>
          <p:cNvCxnSpPr/>
          <p:nvPr userDrawn="1"/>
        </p:nvCxnSpPr>
        <p:spPr>
          <a:xfrm flipH="1">
            <a:off x="0" y="836834"/>
            <a:ext cx="1219517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0000">
                  <a:srgbClr val="EE720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922570DF-9A6C-8401-6505-04FABC9E2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7"/>
          <a:stretch/>
        </p:blipFill>
        <p:spPr>
          <a:xfrm>
            <a:off x="407316" y="443593"/>
            <a:ext cx="1510305" cy="12609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DC9A1A-F9B7-92D8-5F0F-C31422B715E5}"/>
              </a:ext>
            </a:extLst>
          </p:cNvPr>
          <p:cNvSpPr/>
          <p:nvPr userDrawn="1"/>
        </p:nvSpPr>
        <p:spPr>
          <a:xfrm>
            <a:off x="479345" y="6166808"/>
            <a:ext cx="2160863" cy="6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D1B9E39-AC75-D71F-615E-79C090DD62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253" y="2471713"/>
            <a:ext cx="5185422" cy="648239"/>
          </a:xfrm>
        </p:spPr>
        <p:txBody>
          <a:bodyPr/>
          <a:lstStyle>
            <a:lvl1pPr marL="0" indent="0">
              <a:buNone/>
              <a:defRPr lang="de-DE" sz="3201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latin typeface="+mn-lt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5BDDC55D-A52E-C1F5-C25C-494B7C2E3A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007" y="4647428"/>
            <a:ext cx="2666106" cy="1662758"/>
          </a:xfrm>
        </p:spPr>
        <p:txBody>
          <a:bodyPr/>
          <a:lstStyle>
            <a:lvl1pPr marL="0" indent="0">
              <a:buNone/>
              <a:defRPr lang="de-DE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E9A902-3A9D-A8B2-FA91-CE62D6B62C2E}"/>
              </a:ext>
            </a:extLst>
          </p:cNvPr>
          <p:cNvSpPr/>
          <p:nvPr userDrawn="1"/>
        </p:nvSpPr>
        <p:spPr>
          <a:xfrm>
            <a:off x="1917621" y="906544"/>
            <a:ext cx="2019726" cy="795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655C42-1342-C041-37AB-689E3B8D25F6}"/>
              </a:ext>
            </a:extLst>
          </p:cNvPr>
          <p:cNvGrpSpPr/>
          <p:nvPr userDrawn="1"/>
        </p:nvGrpSpPr>
        <p:grpSpPr>
          <a:xfrm>
            <a:off x="1921124" y="739115"/>
            <a:ext cx="2548326" cy="919869"/>
            <a:chOff x="5419934" y="767562"/>
            <a:chExt cx="2521993" cy="83753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EB8E033-82B1-62E6-2057-932011509E71}"/>
                </a:ext>
              </a:extLst>
            </p:cNvPr>
            <p:cNvSpPr txBox="1"/>
            <p:nvPr userDrawn="1"/>
          </p:nvSpPr>
          <p:spPr>
            <a:xfrm>
              <a:off x="5419934" y="767562"/>
              <a:ext cx="1998215" cy="532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buFont typeface="Arial" pitchFamily="34" charset="0"/>
                <a:buNone/>
              </a:pPr>
              <a:r>
                <a:rPr lang="en-US" sz="3201" dirty="0">
                  <a:solidFill>
                    <a:srgbClr val="797979"/>
                  </a:solidFill>
                  <a:latin typeface="+mn-lt"/>
                </a:rPr>
                <a:t>Institute of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9820CE0-325C-603F-1069-67F340AADB56}"/>
                </a:ext>
              </a:extLst>
            </p:cNvPr>
            <p:cNvSpPr txBox="1"/>
            <p:nvPr userDrawn="1"/>
          </p:nvSpPr>
          <p:spPr>
            <a:xfrm>
              <a:off x="5419934" y="1072544"/>
              <a:ext cx="2521993" cy="532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buFont typeface="Arial" pitchFamily="34" charset="0"/>
                <a:buNone/>
              </a:pPr>
              <a:r>
                <a:rPr lang="en-US" sz="3201" dirty="0">
                  <a:solidFill>
                    <a:srgbClr val="ED8318"/>
                  </a:solidFill>
                  <a:latin typeface="+mn-lt"/>
                </a:rPr>
                <a:t>Flight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030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zeilig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581" y="188595"/>
            <a:ext cx="8008835" cy="54204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0" y="3213771"/>
            <a:ext cx="12195175" cy="1224136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tabLst>
                <a:tab pos="8249475" algn="l"/>
              </a:tabLst>
              <a:defRPr sz="19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70767-B653-5071-8BCD-FE8BD39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FF4E90-DACA-6B1B-8562-BF4899A1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0C83EF-9D25-E957-7F04-DE7DE19D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42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759" y="1341021"/>
            <a:ext cx="10975658" cy="47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4" name="Gerader Verbinder 3"/>
          <p:cNvCxnSpPr/>
          <p:nvPr userDrawn="1"/>
        </p:nvCxnSpPr>
        <p:spPr>
          <a:xfrm flipH="1">
            <a:off x="0" y="836834"/>
            <a:ext cx="1219517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0000">
                  <a:srgbClr val="EE720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D18832-C242-5C83-2F49-859A41D0C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4968" y="6354544"/>
            <a:ext cx="115246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6A5A16-A929-E4AD-1C8D-A029BED60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427" y="6354544"/>
            <a:ext cx="877989" cy="36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AA69-A93D-4390-941A-036D9B01804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D43DA9-A638-3B3E-A322-0FF097C2AFD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4" y="6211938"/>
            <a:ext cx="2213577" cy="530853"/>
          </a:xfrm>
          <a:prstGeom prst="rect">
            <a:avLst/>
          </a:prstGeom>
        </p:spPr>
      </p:pic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70A6E43-D0F5-38BE-B94F-391AE53E1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211938"/>
            <a:ext cx="4115872" cy="507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8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M. Schultz, S. Göppel - Moving metrics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4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2801" b="1" kern="1200" smtClean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5pPr>
      <a:lvl6pPr marL="457291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58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87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916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2969" indent="-3429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3099" indent="-2858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229" indent="-2286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520" indent="-2286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811" indent="-2286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5103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api/citations/19960055149/downloads/1996005514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w.de/lvk-en" TargetMode="External"/><Relationship Id="rId2" Type="http://schemas.openxmlformats.org/officeDocument/2006/relationships/hyperlink" Target="mailto:michael.schultz@unibw.d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sz="quarter" idx="10"/>
          </p:nvPr>
        </p:nvSpPr>
        <p:spPr>
          <a:xfrm>
            <a:off x="548253" y="3204996"/>
            <a:ext cx="9869814" cy="831465"/>
          </a:xfrm>
        </p:spPr>
        <p:txBody>
          <a:bodyPr/>
          <a:lstStyle/>
          <a:p>
            <a:endParaRPr lang="de-DE" sz="2000" dirty="0"/>
          </a:p>
          <a:p>
            <a:r>
              <a:rPr lang="en-US" sz="2100" b="1" dirty="0"/>
              <a:t>Moving metrics: how to evaluate complex traffic scenarios</a:t>
            </a:r>
            <a:br>
              <a:rPr lang="de-DE" sz="2100" b="1" dirty="0"/>
            </a:br>
            <a:endParaRPr lang="de-DE" dirty="0"/>
          </a:p>
          <a:p>
            <a:r>
              <a:rPr lang="de-DE" sz="2000" dirty="0"/>
              <a:t>Michael Schultz, Simon Göppel</a:t>
            </a:r>
          </a:p>
          <a:p>
            <a:endParaRPr lang="de-DE" sz="6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F21253C-138B-120A-9AD2-B90FD90645C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06</a:t>
            </a:r>
            <a:r>
              <a:rPr lang="en-US" baseline="30000" dirty="0"/>
              <a:t>th</a:t>
            </a:r>
            <a:r>
              <a:rPr lang="en-US" dirty="0"/>
              <a:t> May 2024</a:t>
            </a:r>
          </a:p>
        </p:txBody>
      </p:sp>
    </p:spTree>
    <p:extLst>
      <p:ext uri="{BB962C8B-B14F-4D97-AF65-F5344CB8AC3E}">
        <p14:creationId xmlns:p14="http://schemas.microsoft.com/office/powerpoint/2010/main" val="27362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6B53A892-A241-F04A-7148-6094875A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4D3AF-387A-0F0B-CAC6-B8E0E3B9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Moving </a:t>
            </a: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67E4E-04CE-42DB-49ED-643752DA4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grouping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flights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0665AC-EA44-FFA5-27FC-320C57F561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B56FD28-2AA4-B7D4-B1F5-29E6F3FF8A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04DC53D-BBFB-9A7E-2D02-6223C0482D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DDB6D7-7669-A16B-2F44-6CD81B433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13"/>
          <a:stretch/>
        </p:blipFill>
        <p:spPr>
          <a:xfrm>
            <a:off x="696987" y="1557586"/>
            <a:ext cx="4993568" cy="41796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BF8EC11-CB2E-5EC0-9818-486643387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12" y="1212836"/>
            <a:ext cx="4402112" cy="23609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8B7B3B-5A21-0EA1-360A-87723E18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12" y="3789834"/>
            <a:ext cx="4454448" cy="21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24DC752-2ACB-3ED3-51C6-02BCCF45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Further </a:t>
            </a:r>
            <a:r>
              <a:rPr lang="de-DE" sz="1800" dirty="0" err="1"/>
              <a:t>adaptation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complexity</a:t>
            </a:r>
            <a:r>
              <a:rPr lang="de-DE" sz="1800" dirty="0"/>
              <a:t> </a:t>
            </a:r>
            <a:r>
              <a:rPr lang="de-DE" sz="1800" dirty="0" err="1"/>
              <a:t>metric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b="1" dirty="0" err="1"/>
              <a:t>special</a:t>
            </a:r>
            <a:r>
              <a:rPr lang="de-DE" sz="1800" b="1" dirty="0"/>
              <a:t> </a:t>
            </a:r>
            <a:r>
              <a:rPr lang="de-DE" sz="1800" b="1" dirty="0" err="1"/>
              <a:t>features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/>
              <a:t>moving</a:t>
            </a:r>
            <a:r>
              <a:rPr lang="de-DE" sz="1800" b="1" dirty="0"/>
              <a:t> </a:t>
            </a:r>
            <a:r>
              <a:rPr lang="de-DE" sz="1800" b="1" dirty="0" err="1"/>
              <a:t>sectors</a:t>
            </a:r>
            <a:endParaRPr lang="de-DE" sz="1800" b="1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Fundamental 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necessary</a:t>
            </a:r>
            <a:r>
              <a:rPr lang="de-DE" sz="1800" dirty="0"/>
              <a:t>: </a:t>
            </a:r>
            <a:r>
              <a:rPr lang="de-DE" sz="1800" dirty="0" err="1"/>
              <a:t>many</a:t>
            </a:r>
            <a:r>
              <a:rPr lang="de-DE" sz="1800" dirty="0"/>
              <a:t> </a:t>
            </a:r>
            <a:r>
              <a:rPr lang="de-DE" sz="1800" dirty="0" err="1"/>
              <a:t>unanswered</a:t>
            </a:r>
            <a:r>
              <a:rPr lang="de-DE" sz="1800" dirty="0"/>
              <a:t> </a:t>
            </a:r>
            <a:r>
              <a:rPr lang="de-DE" sz="1800" dirty="0" err="1"/>
              <a:t>questions</a:t>
            </a:r>
            <a:r>
              <a:rPr lang="de-DE" sz="1800" dirty="0"/>
              <a:t> and an </a:t>
            </a:r>
            <a:r>
              <a:rPr lang="de-DE" sz="1800" b="1" dirty="0"/>
              <a:t>open </a:t>
            </a:r>
            <a:r>
              <a:rPr lang="de-DE" sz="1800" b="1" dirty="0" err="1"/>
              <a:t>field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/>
              <a:t>research</a:t>
            </a:r>
            <a:endParaRPr lang="de-DE" sz="1800" b="1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1D3D430-88DC-8555-179C-44DA2ED9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Moving </a:t>
            </a: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5D6227-8DB3-4866-33DF-17F50F8EF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4FE76-6F0D-8CE6-6477-DA2440BEC9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11E363-16F9-7720-DD2E-BB9207F0CC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700FBFD-93FF-E2B1-3352-6C4786AC62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39B32F-7A45-BD7D-4B3C-8B704316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68" y="2565698"/>
            <a:ext cx="8580838" cy="29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F9432-4425-A2EE-4B5C-DE52AABC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54EC2A-002E-09F1-294F-C6EF67BC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DCDAB7-36D3-966E-469D-87BFF80F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73A1E5-6886-63B0-760D-96B7C1DC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651CF3-369D-1D01-D597-8F397650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92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E3484-88BD-F85E-D88E-0791DE942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DCB3BC-106A-68E7-5CEA-63A1EB7C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Air Traffic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90535B-BD40-133B-6D28-A8F5A9728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literature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9941E6-5D18-8F14-DB2B-E02839A381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43DD17-D91C-52D3-72FA-944F27151E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5C5830-2FEB-EA0C-29C0-A2BBAFEDEB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FD8FC9-A8A3-8842-92AD-806B70CB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5" y="871255"/>
            <a:ext cx="11282164" cy="53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05D514-A634-4E05-E73F-58AE3DB4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Open </a:t>
            </a:r>
            <a:r>
              <a:rPr lang="de-DE" dirty="0" err="1"/>
              <a:t>research</a:t>
            </a:r>
            <a:r>
              <a:rPr lang="de-DE" dirty="0"/>
              <a:t>, open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cross</a:t>
            </a:r>
            <a:r>
              <a:rPr lang="de-DE" dirty="0"/>
              <a:t>-validation?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sz="1400" dirty="0"/>
              <a:t>Brinton et al. (1996). </a:t>
            </a:r>
            <a:r>
              <a:rPr lang="de-DE" sz="1400" dirty="0">
                <a:hlinkClick r:id="rId3"/>
              </a:rPr>
              <a:t>An </a:t>
            </a:r>
            <a:r>
              <a:rPr lang="de-DE" sz="1400" dirty="0" err="1">
                <a:hlinkClick r:id="rId3"/>
              </a:rPr>
              <a:t>evaluation</a:t>
            </a:r>
            <a:r>
              <a:rPr lang="de-DE" sz="1400" dirty="0">
                <a:hlinkClick r:id="rId3"/>
              </a:rPr>
              <a:t> </a:t>
            </a:r>
            <a:r>
              <a:rPr lang="de-DE" sz="1400" dirty="0" err="1">
                <a:hlinkClick r:id="rId3"/>
              </a:rPr>
              <a:t>of</a:t>
            </a:r>
            <a:r>
              <a:rPr lang="de-DE" sz="1400" dirty="0">
                <a:hlinkClick r:id="rId3"/>
              </a:rPr>
              <a:t> </a:t>
            </a:r>
            <a:r>
              <a:rPr lang="de-DE" sz="1400" dirty="0" err="1">
                <a:hlinkClick r:id="rId3"/>
              </a:rPr>
              <a:t>air</a:t>
            </a:r>
            <a:r>
              <a:rPr lang="de-DE" sz="1400" dirty="0">
                <a:hlinkClick r:id="rId3"/>
              </a:rPr>
              <a:t> </a:t>
            </a:r>
            <a:r>
              <a:rPr lang="de-DE" sz="1400" dirty="0" err="1">
                <a:hlinkClick r:id="rId3"/>
              </a:rPr>
              <a:t>traffic</a:t>
            </a:r>
            <a:r>
              <a:rPr lang="de-DE" sz="1400" dirty="0">
                <a:hlinkClick r:id="rId3"/>
              </a:rPr>
              <a:t> </a:t>
            </a:r>
            <a:r>
              <a:rPr lang="de-DE" sz="1400" dirty="0" err="1">
                <a:hlinkClick r:id="rId3"/>
              </a:rPr>
              <a:t>control</a:t>
            </a:r>
            <a:r>
              <a:rPr lang="de-DE" sz="1400" dirty="0">
                <a:hlinkClick r:id="rId3"/>
              </a:rPr>
              <a:t> </a:t>
            </a:r>
            <a:r>
              <a:rPr lang="de-DE" sz="1400" dirty="0" err="1">
                <a:hlinkClick r:id="rId3"/>
              </a:rPr>
              <a:t>complexity</a:t>
            </a:r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367670-3F00-0BBF-C345-35F39BC8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Air Traffic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F7C14D-2A87-61A9-57FD-79082352E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quo vadis – </a:t>
            </a:r>
            <a:r>
              <a:rPr lang="de-DE" dirty="0" err="1"/>
              <a:t>re-search</a:t>
            </a:r>
            <a:r>
              <a:rPr lang="de-DE" dirty="0"/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FC255C-4622-6277-5E12-7D94BF5D7D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F63C39-7D09-69BE-2A38-021DBBAE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91" y="1625008"/>
            <a:ext cx="3848049" cy="41590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9C1223-29D3-266D-591D-1722FDA8B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995" y="2385641"/>
            <a:ext cx="1595440" cy="24123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A45D99-3122-0023-1A93-24C3A74D8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74" y="1625008"/>
            <a:ext cx="3831645" cy="4159044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5AA474-573F-7A38-ABDB-8FE68C5D10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BFCC9E5-6CEB-4274-9140-6137C2810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8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503BEA9-F1C7-BE90-43DE-50EABAD10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670"/>
          <a:stretch/>
        </p:blipFill>
        <p:spPr>
          <a:xfrm>
            <a:off x="1861764" y="1055688"/>
            <a:ext cx="8471647" cy="252162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43D3D3-10AD-B001-DFDE-02E668C1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Evaluation Scenarios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97EA12-2CDE-0417-C53E-E56B8474D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9BE1D-0F47-DF8B-93C4-E263CE60BE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255C73-81DA-C282-D144-3AFBDCEB1D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FD390-4ABD-8371-2FDA-724513A8D0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2EB4B695-E231-C40A-1AB6-C068A400A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70"/>
          <a:stretch/>
        </p:blipFill>
        <p:spPr bwMode="auto">
          <a:xfrm>
            <a:off x="1861763" y="3645818"/>
            <a:ext cx="8471647" cy="25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59185896-D30D-DE73-3018-0359EDE15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708"/>
          <a:stretch/>
        </p:blipFill>
        <p:spPr>
          <a:xfrm>
            <a:off x="5247174" y="3667308"/>
            <a:ext cx="6251013" cy="257079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F40580-7DCA-A049-082C-FB4D6604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Evaluation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089CF76-3ADC-021B-2510-E0A45AFA1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D1132-D2DA-B121-E215-65653D67D5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2A649-4A0C-13F7-5EE1-6C4733DDD8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2390E2-B069-FAF4-5F8B-082CA83F2F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385A6A9A-BF5D-6811-F975-396C98375E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00" b="57782"/>
          <a:stretch/>
        </p:blipFill>
        <p:spPr bwMode="auto">
          <a:xfrm>
            <a:off x="1507391" y="1123380"/>
            <a:ext cx="2795664" cy="215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B09EC196-48CE-056C-A1CE-E16E59794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01" t="51069" r="33015" b="6714"/>
          <a:stretch/>
        </p:blipFill>
        <p:spPr bwMode="auto">
          <a:xfrm>
            <a:off x="1475130" y="3775410"/>
            <a:ext cx="2878992" cy="215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ADE03B0-678C-5719-3F19-542692682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92"/>
          <a:stretch/>
        </p:blipFill>
        <p:spPr bwMode="auto">
          <a:xfrm>
            <a:off x="5247173" y="981522"/>
            <a:ext cx="6251013" cy="254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F15A2574-3F92-8AF6-9E04-A8488C81A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72" t="11227" r="13807" b="12705"/>
          <a:stretch/>
        </p:blipFill>
        <p:spPr>
          <a:xfrm>
            <a:off x="2497187" y="1629594"/>
            <a:ext cx="6768752" cy="388843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8E0D5E-53B1-BDAB-B47E-B8222076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Regression Analysis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F5692E-BE1F-A539-F54D-F44C4A5C6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5E0E4-CEB6-D9C3-1B96-665D7FD8A6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3E7B89-019D-9AA6-5F17-1AB744215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63D3F0-5FD8-3B3E-3F4B-4CBEF71A7E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28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CF82E08F-CD74-EC5A-45FC-2CCD4351E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65" t="6461" r="5566" b="4727"/>
          <a:stretch/>
        </p:blipFill>
        <p:spPr>
          <a:xfrm>
            <a:off x="1639374" y="986944"/>
            <a:ext cx="9147007" cy="5148882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F9BBE06-3F50-045F-62CD-4262D7FCA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09" t="95046" r="46956" b="775"/>
          <a:stretch/>
        </p:blipFill>
        <p:spPr bwMode="auto">
          <a:xfrm>
            <a:off x="10165745" y="5884011"/>
            <a:ext cx="875184" cy="2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7DC2AC-1137-8548-9A28-1BB31C5E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Solving</a:t>
            </a:r>
            <a:r>
              <a:rPr lang="de-DE" dirty="0"/>
              <a:t> Air Traffic Scenarios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88CF59-A7FA-8BC3-E729-76624490B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19AD8C-9E99-471F-BD82-BF13599C65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38326-D9FD-1A0F-F88A-71BAC5E9BE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A9D96-CBD4-6800-5BD7-7BDE489F57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54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FFDBCCA-E340-A83A-8153-26964241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0306CD-74CD-9AD8-CCFC-B1A662F02D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253" y="2471713"/>
            <a:ext cx="8789694" cy="648239"/>
          </a:xfrm>
        </p:spPr>
        <p:txBody>
          <a:bodyPr/>
          <a:lstStyle/>
          <a:p>
            <a:r>
              <a:rPr lang="en-US" sz="2000" b="0" dirty="0"/>
              <a:t>Moving metrics: how to evaluate complex traffic scenarios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57A321A-9854-A288-CA96-FB9676D4B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007" y="4647428"/>
            <a:ext cx="5186540" cy="1662758"/>
          </a:xfrm>
        </p:spPr>
        <p:txBody>
          <a:bodyPr/>
          <a:lstStyle/>
          <a:p>
            <a:pPr>
              <a:tabLst>
                <a:tab pos="355600" algn="l"/>
              </a:tabLst>
            </a:pPr>
            <a:br>
              <a:rPr lang="en-US" sz="1600" dirty="0"/>
            </a:br>
            <a:r>
              <a:rPr lang="en-US" sz="1600" dirty="0"/>
              <a:t>Univ.-Prof. Dr.-Ing. </a:t>
            </a:r>
            <a:r>
              <a:rPr lang="en-US" sz="1600" dirty="0" err="1"/>
              <a:t>habil</a:t>
            </a:r>
            <a:r>
              <a:rPr lang="en-US" sz="1600" dirty="0"/>
              <a:t>. Michael Schultz</a:t>
            </a:r>
          </a:p>
          <a:p>
            <a:pPr>
              <a:tabLst>
                <a:tab pos="361950" algn="l"/>
              </a:tabLst>
            </a:pPr>
            <a:r>
              <a:rPr lang="en-US" sz="1600" dirty="0">
                <a:hlinkClick r:id="rId2"/>
              </a:rPr>
              <a:t>michael.schultz@unibw.de</a:t>
            </a:r>
            <a:endParaRPr lang="en-US" sz="1600" dirty="0"/>
          </a:p>
          <a:p>
            <a:pPr>
              <a:tabLst>
                <a:tab pos="361950" algn="l"/>
              </a:tabLst>
            </a:pPr>
            <a:r>
              <a:rPr lang="en-US" sz="1600" dirty="0"/>
              <a:t>+49 (0) 89 6004 3040</a:t>
            </a:r>
          </a:p>
          <a:p>
            <a:pPr>
              <a:tabLst>
                <a:tab pos="361950" algn="l"/>
              </a:tabLst>
            </a:pPr>
            <a:endParaRPr lang="en-US" sz="1600" dirty="0"/>
          </a:p>
          <a:p>
            <a:pPr>
              <a:tabLst>
                <a:tab pos="361950" algn="l"/>
              </a:tabLst>
            </a:pPr>
            <a:r>
              <a:rPr lang="en-US" sz="1600" dirty="0">
                <a:hlinkClick r:id="rId3"/>
              </a:rPr>
              <a:t>https://www.unibw.de/lvk-en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104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A3B4F8-8D31-3E87-A5C3-70F71C79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3B5CCB-DC9C-0E8C-CF5E-1E404D99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61AC2D-8202-838E-79D4-7CBE0966C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operations</a:t>
            </a:r>
            <a:r>
              <a:rPr lang="de-DE" dirty="0"/>
              <a:t>, </a:t>
            </a:r>
            <a:r>
              <a:rPr lang="de-DE" dirty="0" err="1"/>
              <a:t>complexity</a:t>
            </a:r>
            <a:r>
              <a:rPr lang="de-DE" dirty="0"/>
              <a:t>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entrants</a:t>
            </a:r>
            <a:r>
              <a:rPr lang="de-DE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32B0F-A1DA-3ACA-CCCA-9C17BBADA3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9AB450-E6EC-4487-57C5-91F488473D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CB1E40-2A07-FFC1-31C6-0F41D76E49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Picture 2" descr="europan_airspace">
            <a:extLst>
              <a:ext uri="{FF2B5EF4-FFF2-40B4-BE49-F238E27FC236}">
                <a16:creationId xmlns:a16="http://schemas.microsoft.com/office/drawing/2014/main" id="{127AA50C-D949-5531-2DD4-02FC2206E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6"/>
          <a:stretch/>
        </p:blipFill>
        <p:spPr bwMode="auto">
          <a:xfrm>
            <a:off x="192931" y="1795427"/>
            <a:ext cx="4818406" cy="36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5329E81-7048-7C57-40C7-58B1AD872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45" y="1825198"/>
            <a:ext cx="3440346" cy="36314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2379FF5-9971-7E10-845B-5C3998C7CF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536" b="14317"/>
          <a:stretch/>
        </p:blipFill>
        <p:spPr>
          <a:xfrm>
            <a:off x="8905899" y="1795427"/>
            <a:ext cx="3059685" cy="36314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66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B06E35-554D-1796-73FB-F774A207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Dynamic </a:t>
            </a:r>
            <a:r>
              <a:rPr lang="de-DE" dirty="0" err="1"/>
              <a:t>Sectorization</a:t>
            </a:r>
            <a:r>
              <a:rPr lang="de-DE" dirty="0"/>
              <a:t> (2016 - 2020)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Traffic sample                            Center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movements</a:t>
            </a:r>
            <a:r>
              <a:rPr lang="de-DE" dirty="0"/>
              <a:t>                           </a:t>
            </a:r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 airspace structures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99" y="2743508"/>
            <a:ext cx="4027322" cy="26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77" y="2709219"/>
            <a:ext cx="4016197" cy="273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1091" r="501" b="1091"/>
          <a:stretch/>
        </p:blipFill>
        <p:spPr bwMode="auto">
          <a:xfrm>
            <a:off x="48915" y="2741769"/>
            <a:ext cx="3981477" cy="26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235B710-8E90-3457-9E48-7ABF85C324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D6D50D-498E-BD23-D478-2E688B6A73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52626AB-0890-06DD-3AB5-11844CC4D1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5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en-US" b="0" i="1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C4CCFFD-9ACA-72D4-C906-39AA4B57B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2505" r="28807" b="2742"/>
          <a:stretch/>
        </p:blipFill>
        <p:spPr>
          <a:xfrm>
            <a:off x="2569195" y="1880109"/>
            <a:ext cx="2607132" cy="31405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2878" r="17222" b="3600"/>
          <a:stretch/>
        </p:blipFill>
        <p:spPr>
          <a:xfrm>
            <a:off x="5552414" y="1125538"/>
            <a:ext cx="3032776" cy="30997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2026" r="15905" b="44272"/>
          <a:stretch/>
        </p:blipFill>
        <p:spPr>
          <a:xfrm>
            <a:off x="6025579" y="4225250"/>
            <a:ext cx="3079684" cy="17799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248" r="15422" b="19088"/>
          <a:stretch/>
        </p:blipFill>
        <p:spPr>
          <a:xfrm>
            <a:off x="8622719" y="1239074"/>
            <a:ext cx="3091492" cy="260727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3" y="2889570"/>
            <a:ext cx="2072208" cy="13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ckige Klammer links/rechts 4"/>
          <p:cNvSpPr/>
          <p:nvPr/>
        </p:nvSpPr>
        <p:spPr>
          <a:xfrm>
            <a:off x="2425179" y="1128906"/>
            <a:ext cx="9474141" cy="4876260"/>
          </a:xfrm>
          <a:prstGeom prst="bracketPair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300782C-C8B4-31E1-CCC2-57F2F256A7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298B06F-060A-9369-D471-D3A6784105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EB16458-F412-2D93-E9B5-3A46E694C4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2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47F04FB-09BC-FD79-09BC-B6E99500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23" y="1148883"/>
            <a:ext cx="6552728" cy="501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58C6EF-1A3F-405B-15F8-4B257A6F2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61" y="1055522"/>
            <a:ext cx="6063890" cy="5111286"/>
          </a:xfrm>
        </p:spPr>
        <p:txBody>
          <a:bodyPr/>
          <a:lstStyle/>
          <a:p>
            <a:r>
              <a:rPr lang="de-DE" dirty="0" err="1"/>
              <a:t>Lesson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  <a:p>
            <a:endParaRPr lang="de-DE" dirty="0"/>
          </a:p>
          <a:p>
            <a:pPr lvl="1"/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not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controllers</a:t>
            </a:r>
            <a:endParaRPr lang="de-DE" dirty="0"/>
          </a:p>
          <a:p>
            <a:pPr lvl="1"/>
            <a:r>
              <a:rPr lang="de-DE" dirty="0" err="1"/>
              <a:t>adjusted</a:t>
            </a:r>
            <a:r>
              <a:rPr lang="de-DE" dirty="0"/>
              <a:t> </a:t>
            </a:r>
            <a:r>
              <a:rPr lang="de-DE" dirty="0" err="1"/>
              <a:t>handover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shifting </a:t>
            </a:r>
            <a:r>
              <a:rPr lang="de-DE" dirty="0" err="1"/>
              <a:t>borders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acceptable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controller working position </a:t>
            </a:r>
            <a:endParaRPr lang="en-US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25F05A-B394-AFAC-37BC-F2DCBF084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9" y="3429724"/>
            <a:ext cx="2949002" cy="2457502"/>
          </a:xfrm>
          <a:prstGeom prst="rect">
            <a:avLst/>
          </a:prstGeom>
        </p:spPr>
      </p:pic>
      <p:sp>
        <p:nvSpPr>
          <p:cNvPr id="5" name="Freihandform 4">
            <a:extLst>
              <a:ext uri="{FF2B5EF4-FFF2-40B4-BE49-F238E27FC236}">
                <a16:creationId xmlns:a16="http://schemas.microsoft.com/office/drawing/2014/main" id="{844FDB23-2FEF-9737-278F-D6E8651A4EBD}"/>
              </a:ext>
            </a:extLst>
          </p:cNvPr>
          <p:cNvSpPr/>
          <p:nvPr/>
        </p:nvSpPr>
        <p:spPr>
          <a:xfrm>
            <a:off x="1383290" y="3456256"/>
            <a:ext cx="1717963" cy="2493818"/>
          </a:xfrm>
          <a:custGeom>
            <a:avLst/>
            <a:gdLst>
              <a:gd name="connsiteX0" fmla="*/ 1080654 w 1717963"/>
              <a:gd name="connsiteY0" fmla="*/ 2493818 h 2493818"/>
              <a:gd name="connsiteX1" fmla="*/ 1717963 w 1717963"/>
              <a:gd name="connsiteY1" fmla="*/ 55418 h 2493818"/>
              <a:gd name="connsiteX2" fmla="*/ 13854 w 1717963"/>
              <a:gd name="connsiteY2" fmla="*/ 0 h 2493818"/>
              <a:gd name="connsiteX3" fmla="*/ 0 w 1717963"/>
              <a:gd name="connsiteY3" fmla="*/ 2175163 h 2493818"/>
              <a:gd name="connsiteX4" fmla="*/ 1080654 w 1717963"/>
              <a:gd name="connsiteY4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63" h="2493818">
                <a:moveTo>
                  <a:pt x="1080654" y="2493818"/>
                </a:moveTo>
                <a:lnTo>
                  <a:pt x="1717963" y="55418"/>
                </a:lnTo>
                <a:lnTo>
                  <a:pt x="13854" y="0"/>
                </a:lnTo>
                <a:lnTo>
                  <a:pt x="0" y="2175163"/>
                </a:lnTo>
                <a:lnTo>
                  <a:pt x="1080654" y="24938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5625351-D90D-A758-18DD-E99F677DC9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D62BD21-0460-C32D-C8E2-EDB74FA241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069D516-57D9-7A9F-C615-6F4D5004F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2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6E0C046-5B7C-E63C-9DDE-219097C6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and </a:t>
            </a:r>
            <a:r>
              <a:rPr lang="de-DE" dirty="0" err="1"/>
              <a:t>efficiency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serves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b="1" dirty="0" err="1"/>
              <a:t>proxy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determining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controller</a:t>
            </a:r>
            <a:r>
              <a:rPr lang="de-DE" b="1" dirty="0"/>
              <a:t> </a:t>
            </a:r>
            <a:r>
              <a:rPr lang="de-DE" b="1" dirty="0" err="1"/>
              <a:t>workload</a:t>
            </a:r>
            <a:endParaRPr lang="de-DE" b="1" dirty="0"/>
          </a:p>
          <a:p>
            <a:pPr lvl="1"/>
            <a:endParaRPr lang="de-DE" dirty="0"/>
          </a:p>
          <a:p>
            <a:r>
              <a:rPr lang="de-DE" dirty="0"/>
              <a:t>Flow-</a:t>
            </a:r>
            <a:r>
              <a:rPr lang="de-DE" dirty="0" err="1"/>
              <a:t>centred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b="1" dirty="0" err="1"/>
              <a:t>bundles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similar</a:t>
            </a:r>
            <a:r>
              <a:rPr lang="de-DE" b="1" dirty="0"/>
              <a:t> </a:t>
            </a:r>
            <a:r>
              <a:rPr lang="de-DE" b="1" dirty="0" err="1"/>
              <a:t>flights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r>
              <a:rPr lang="de-DE" dirty="0"/>
              <a:t>Moving sectors</a:t>
            </a:r>
          </a:p>
          <a:p>
            <a:pPr lvl="1"/>
            <a:r>
              <a:rPr lang="de-DE" dirty="0" err="1"/>
              <a:t>consistent</a:t>
            </a:r>
            <a:r>
              <a:rPr lang="de-DE" dirty="0"/>
              <a:t> 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sectorisation</a:t>
            </a:r>
            <a:endParaRPr lang="de-DE" dirty="0"/>
          </a:p>
          <a:p>
            <a:pPr lvl="1"/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airspace</a:t>
            </a:r>
            <a:br>
              <a:rPr lang="de-DE" dirty="0"/>
            </a:b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DA41349-B2ED-6FA2-403C-2A255C1B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Airspace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90F805F-BB69-BE1F-8B3B-EE43C6DB3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5E7F86-F9FC-E1D6-64BC-2380D9D38E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FFAAFF68-B863-C428-5779-9AA2AC74E4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8A549F-545E-2EFB-FF95-48AD30D5A9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ACE451B-07BC-BF72-F11C-70443FFB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90" y="2785883"/>
            <a:ext cx="5261039" cy="30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D80F7E1C-A0F1-ADFA-44D0-11C5EFB6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to </a:t>
            </a:r>
            <a:r>
              <a:rPr lang="de-DE" b="1" dirty="0" err="1"/>
              <a:t>build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circular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tailored</a:t>
            </a:r>
            <a:endParaRPr lang="de-DE" dirty="0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A118CE88-CC0F-87DB-0655-53690B2B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Moving sectors (</a:t>
            </a:r>
            <a:r>
              <a:rPr lang="de-DE" dirty="0" err="1"/>
              <a:t>since</a:t>
            </a:r>
            <a:r>
              <a:rPr lang="de-DE" dirty="0"/>
              <a:t> 2022)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D0750ED2-10C7-0A8A-B98E-7E5E84CA4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8EB197-1E15-B83A-4CE1-29ABD1D644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7D7A4224-011B-1A55-78BB-5E358E8DBE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4D45B7-C359-6168-B8C6-44B5316F84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3650A310-7116-66D9-CD4A-0D70A5C523B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implement</a:t>
            </a:r>
            <a:r>
              <a:rPr lang="de-DE" dirty="0"/>
              <a:t>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572082-FB70-A2E4-3F9E-B4A8E0EF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19" y="4437906"/>
            <a:ext cx="5162550" cy="1676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6F6DFF-C2B4-4A72-9FF4-E33BC3C19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28" t="27929" r="24513" b="27065"/>
          <a:stretch/>
        </p:blipFill>
        <p:spPr>
          <a:xfrm>
            <a:off x="7217100" y="1467410"/>
            <a:ext cx="3921047" cy="23224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2E892C-86BA-CB43-1B37-25665FD33E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90"/>
          <a:stretch/>
        </p:blipFill>
        <p:spPr>
          <a:xfrm>
            <a:off x="3835747" y="1969418"/>
            <a:ext cx="2341595" cy="1676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B554FD3-DBA4-B3EB-C256-DDE7CA4DB3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805"/>
          <a:stretch/>
        </p:blipFill>
        <p:spPr>
          <a:xfrm>
            <a:off x="696987" y="1949202"/>
            <a:ext cx="3104092" cy="1676400"/>
          </a:xfrm>
          <a:prstGeom prst="rect">
            <a:avLst/>
          </a:prstGeom>
        </p:spPr>
      </p:pic>
      <p:pic>
        <p:nvPicPr>
          <p:cNvPr id="18" name="Inhaltsplatzhalter 9">
            <a:extLst>
              <a:ext uri="{FF2B5EF4-FFF2-40B4-BE49-F238E27FC236}">
                <a16:creationId xmlns:a16="http://schemas.microsoft.com/office/drawing/2014/main" id="{4BBA96E5-4144-E391-5F18-63CB05A30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3" t="66041" r="77032" b="12703"/>
          <a:stretch/>
        </p:blipFill>
        <p:spPr bwMode="auto">
          <a:xfrm>
            <a:off x="7217100" y="3896019"/>
            <a:ext cx="3921046" cy="22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40F4DBD-FB2B-95E3-4CA2-8802EE80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Sector should be </a:t>
            </a:r>
            <a:r>
              <a:rPr lang="en-US" b="1" dirty="0"/>
              <a:t>orientated in the direction of traffic flow</a:t>
            </a:r>
            <a:r>
              <a:rPr lang="en-US" dirty="0"/>
              <a:t> (corridor)</a:t>
            </a:r>
          </a:p>
          <a:p>
            <a:pPr lvl="1"/>
            <a:r>
              <a:rPr lang="en-US" dirty="0"/>
              <a:t>Appropriate time and space to guide aircraft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rectangle with minimum width to cover this aspect (more or less)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D1C51F3-04E6-7854-0C80-46C8C947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sectors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782CC20-77D7-1C0E-93E5-8A7F881D4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flow-centered</a:t>
            </a:r>
            <a:r>
              <a:rPr lang="de-DE" dirty="0"/>
              <a:t> </a:t>
            </a:r>
            <a:r>
              <a:rPr lang="de-DE" dirty="0" err="1"/>
              <a:t>alignment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2FC5B2-B9F8-CC39-1C4E-61B1728E27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D11543-C0C7-4A75-73BD-722817373D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M. Schultz, S. Göppel - Moving metrics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DC9DC4-89BD-89C5-2A03-266B95C07F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395EED-13CF-5C48-CF6A-E7B5B4485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5"/>
          <a:stretch/>
        </p:blipFill>
        <p:spPr>
          <a:xfrm>
            <a:off x="6097587" y="2853730"/>
            <a:ext cx="5040560" cy="31090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34C248-4BD8-4D7F-2B6E-B2F6703BC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94"/>
          <a:stretch/>
        </p:blipFill>
        <p:spPr>
          <a:xfrm>
            <a:off x="1135916" y="2853730"/>
            <a:ext cx="4961671" cy="31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EE91D053-038E-5D6E-AA7E-AF9D163BB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EB11C1-E564-3E2D-A772-D7B95559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Moving </a:t>
            </a: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F10A7B-06B0-31E7-C484-A3A9003EE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grouping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flights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09973E-0048-24E4-D2F7-FA9C8A2D44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06.05.2024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619DED5-BAAB-D7A5-7C02-7B4B67E4BE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M. Schultz, S. Göppel - Moving metrics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E011272-EA83-6429-E8D1-8071965BFF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FAAA69-A93D-4390-941A-036D9B01804E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9326EF-979F-5950-68D7-29C86E4C4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87"/>
          <a:stretch/>
        </p:blipFill>
        <p:spPr>
          <a:xfrm>
            <a:off x="6432611" y="1545626"/>
            <a:ext cx="4993568" cy="41153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80A3D3-A4A5-19B0-9A14-02A8671E6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035"/>
          <a:stretch/>
        </p:blipFill>
        <p:spPr>
          <a:xfrm>
            <a:off x="696987" y="1557586"/>
            <a:ext cx="4993568" cy="14072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763CBB-4192-96CD-6797-FDB357E65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31" b="66579"/>
          <a:stretch/>
        </p:blipFill>
        <p:spPr>
          <a:xfrm>
            <a:off x="696987" y="2937164"/>
            <a:ext cx="4993568" cy="13927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7EBFAD4-24B6-56A0-6404-421F3FFFF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21" b="49613"/>
          <a:stretch/>
        </p:blipFill>
        <p:spPr>
          <a:xfrm>
            <a:off x="696987" y="4329934"/>
            <a:ext cx="4993568" cy="14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 algn="l">
          <a:buFont typeface="Arial" pitchFamily="34" charset="0"/>
          <a:buChar char="•"/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478464B7F1C24E8B7D6E3D38997905" ma:contentTypeVersion="10" ma:contentTypeDescription="Ein neues Dokument erstellen." ma:contentTypeScope="" ma:versionID="42c16ebc6e53225abfb9e8e2397d986e">
  <xsd:schema xmlns:xsd="http://www.w3.org/2001/XMLSchema" xmlns:xs="http://www.w3.org/2001/XMLSchema" xmlns:p="http://schemas.microsoft.com/office/2006/metadata/properties" xmlns:ns2="6135499c-9d9d-415b-af25-f7c2cd8448b6" xmlns:ns3="b966a467-8c4e-4182-8cd8-56cd4fd7d0ab" targetNamespace="http://schemas.microsoft.com/office/2006/metadata/properties" ma:root="true" ma:fieldsID="930b2581686bb244e1576d6c54fc7c2f" ns2:_="" ns3:_="">
    <xsd:import namespace="6135499c-9d9d-415b-af25-f7c2cd8448b6"/>
    <xsd:import namespace="b966a467-8c4e-4182-8cd8-56cd4fd7d0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Jahr"/>
                <xsd:element ref="ns3:Art" minOccurs="0"/>
                <xsd:element ref="ns3:Status" minOccurs="0"/>
                <xsd:element ref="ns3:Freigabe" minOccurs="0"/>
                <xsd:element ref="ns3:Kurzbezeichnung" minOccurs="0"/>
                <xsd:element ref="ns3:Kommentar" minOccurs="0"/>
                <xsd:element ref="ns3:Thema" minOccurs="0"/>
                <xsd:element ref="ns3:Sprach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5499c-9d9d-415b-af25-f7c2cd8448b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6a467-8c4e-4182-8cd8-56cd4fd7d0ab" elementFormDefault="qualified">
    <xsd:import namespace="http://schemas.microsoft.com/office/2006/documentManagement/types"/>
    <xsd:import namespace="http://schemas.microsoft.com/office/infopath/2007/PartnerControls"/>
    <xsd:element name="Jahr" ma:index="11" ma:displayName="Jahr" ma:default="2013" ma:format="Dropdown" ma:internalName="Jahr">
      <xsd:simpleType>
        <xsd:restriction base="dms:Choice"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 oder früher"/>
        </xsd:restriction>
      </xsd:simpleType>
    </xsd:element>
    <xsd:element name="Art" ma:index="12" nillable="true" ma:displayName="Art" ma:default="Vorlagen" ma:format="Dropdown" ma:internalName="Art">
      <xsd:simpleType>
        <xsd:restriction base="dms:Choice">
          <xsd:enumeration value="Flyer/Handouts"/>
          <xsd:enumeration value="Institutspräsentationen"/>
          <xsd:enumeration value="Vorlagen"/>
          <xsd:enumeration value="Pressemitteilungen"/>
        </xsd:restriction>
      </xsd:simpleType>
    </xsd:element>
    <xsd:element name="Status" ma:index="13" nillable="true" ma:displayName="Status" ma:default="Veraltet" ma:format="Dropdown" ma:internalName="Status">
      <xsd:simpleType>
        <xsd:restriction base="dms:Choice">
          <xsd:enumeration value="Aktuell"/>
          <xsd:enumeration value="Entwurf"/>
          <xsd:enumeration value="Veraltet"/>
        </xsd:restriction>
      </xsd:simpleType>
    </xsd:element>
    <xsd:element name="Freigabe" ma:index="14" nillable="true" ma:displayName="Freigabe" ma:default="0" ma:description="Zur Veröffentlichung freigegeben durch die Institutsleitung" ma:internalName="Freigabe">
      <xsd:simpleType>
        <xsd:restriction base="dms:Boolean"/>
      </xsd:simpleType>
    </xsd:element>
    <xsd:element name="Kurzbezeichnung" ma:index="15" nillable="true" ma:displayName="Kurzbezeichnung" ma:internalName="Kurzbezeichnung">
      <xsd:simpleType>
        <xsd:restriction base="dms:Text">
          <xsd:maxLength value="30"/>
        </xsd:restriction>
      </xsd:simpleType>
    </xsd:element>
    <xsd:element name="Kommentar" ma:index="16" nillable="true" ma:displayName="Kommentar" ma:internalName="Kommentar">
      <xsd:simpleType>
        <xsd:restriction base="dms:Note">
          <xsd:maxLength value="255"/>
        </xsd:restriction>
      </xsd:simpleType>
    </xsd:element>
    <xsd:element name="Thema" ma:index="17" nillable="true" ma:displayName="Thema" ma:internalName="Thema">
      <xsd:simpleType>
        <xsd:restriction base="dms:Text">
          <xsd:maxLength value="255"/>
        </xsd:restriction>
      </xsd:simpleType>
    </xsd:element>
    <xsd:element name="Sprache" ma:index="18" ma:displayName="Sprache" ma:default="deu" ma:format="Dropdown" ma:internalName="Sprache">
      <xsd:simpleType>
        <xsd:restriction base="dms:Choice">
          <xsd:enumeration value="deu"/>
          <xsd:enumeration value="eng"/>
          <xsd:enumeration value="ander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hr xmlns="b966a467-8c4e-4182-8cd8-56cd4fd7d0ab"/>
    <Kommentar xmlns="b966a467-8c4e-4182-8cd8-56cd4fd7d0ab">Leere FL-Formatvorlage für Powerpoint Präsentationen </Kommentar>
    <Sprache xmlns="b966a467-8c4e-4182-8cd8-56cd4fd7d0ab">eng</Sprache>
    <Kurzbezeichnung xmlns="b966a467-8c4e-4182-8cd8-56cd4fd7d0ab">Dynamic Airspace Sectorization</Kurzbezeichnung>
    <Thema xmlns="b966a467-8c4e-4182-8cd8-56cd4fd7d0ab">Dynamic Airspace Sectorization</Thema>
    <Freigabe xmlns="b966a467-8c4e-4182-8cd8-56cd4fd7d0ab">true</Freigabe>
    <Status xmlns="b966a467-8c4e-4182-8cd8-56cd4fd7d0ab">Aktuell</Status>
    <Art xmlns="b966a467-8c4e-4182-8cd8-56cd4fd7d0ab" xsi:nil="true"/>
    <_dlc_DocId xmlns="6135499c-9d9d-415b-af25-f7c2cd8448b6">J524HVVJRX2J-35-170</_dlc_DocId>
    <_dlc_DocIdUrl xmlns="6135499c-9d9d-415b-af25-f7c2cd8448b6">
      <Url>http://sites.bs.dlr.de/fl/intern/PR/_layouts/DocIdRedir.aspx?ID=J524HVVJRX2J-35-170</Url>
      <Description>J524HVVJRX2J-35-170</Description>
    </_dlc_DocIdUrl>
  </documentManagement>
</p:properties>
</file>

<file path=customXml/itemProps1.xml><?xml version="1.0" encoding="utf-8"?>
<ds:datastoreItem xmlns:ds="http://schemas.openxmlformats.org/officeDocument/2006/customXml" ds:itemID="{772DFC04-5994-4D80-AA75-1014B8E6E39D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053B435B-9D36-4A8E-B362-13C475D86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3F42F-3D8A-4E78-BEA2-2EC72F47A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5499c-9d9d-415b-af25-f7c2cd8448b6"/>
    <ds:schemaRef ds:uri="b966a467-8c4e-4182-8cd8-56cd4fd7d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B61E1D0-F437-4215-9540-EF5F6B8340C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09F2EB00-A01D-4C6B-8986-94270D1EE56F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6135499c-9d9d-415b-af25-f7c2cd8448b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966a467-8c4e-4182-8cd8-56cd4fd7d0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DLR_Material PRU 16to9 Workshop</Template>
  <TotalTime>0</TotalTime>
  <Words>1787</Words>
  <Application>Microsoft Office PowerPoint</Application>
  <PresentationFormat>Benutzerdefiniert</PresentationFormat>
  <Paragraphs>246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NimbusRomNo9L-Regu</vt:lpstr>
      <vt:lpstr>Wingdings</vt:lpstr>
      <vt:lpstr>Master</vt:lpstr>
      <vt:lpstr>   </vt:lpstr>
      <vt:lpstr>Airspace management</vt:lpstr>
      <vt:lpstr>Airspace management</vt:lpstr>
      <vt:lpstr>Airspace management</vt:lpstr>
      <vt:lpstr>Airspace management</vt:lpstr>
      <vt:lpstr>Airspace management</vt:lpstr>
      <vt:lpstr>Moving sectors (since 2022)</vt:lpstr>
      <vt:lpstr>Moving sectors</vt:lpstr>
      <vt:lpstr>Moving sectors</vt:lpstr>
      <vt:lpstr>Moving sectors</vt:lpstr>
      <vt:lpstr>Moving sectors</vt:lpstr>
      <vt:lpstr>PowerPoint-Präsentation</vt:lpstr>
      <vt:lpstr>Air Traffic Complexity</vt:lpstr>
      <vt:lpstr>Air Traffic Complexity</vt:lpstr>
      <vt:lpstr>Evaluation Scenarios</vt:lpstr>
      <vt:lpstr>Evaluation</vt:lpstr>
      <vt:lpstr>Regression Analysis</vt:lpstr>
      <vt:lpstr>Solving Air Traffic Scenarios</vt:lpstr>
      <vt:lpstr>Thank you.</vt:lpstr>
    </vt:vector>
  </TitlesOfParts>
  <Company>Dr. Michael Schultz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Airspace Sectorization</dc:title>
  <dc:subject>Dynamic Airspace Sectorization</dc:subject>
  <dc:creator>Dr. Michael Schultz</dc:creator>
  <cp:lastModifiedBy>M Schultz</cp:lastModifiedBy>
  <cp:revision>335</cp:revision>
  <cp:lastPrinted>2023-11-21T01:39:30Z</cp:lastPrinted>
  <dcterms:created xsi:type="dcterms:W3CDTF">2014-02-02T16:13:11Z</dcterms:created>
  <dcterms:modified xsi:type="dcterms:W3CDTF">2024-05-05T17:23:03Z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0x01010018478464B7F1C24E8B7D6E3D38997905</vt:lpwstr>
  </property>
  <property fmtid="{D5CDD505-2E9C-101B-9397-08002B2CF9AE}" pid="4" name="_dlc_DocIdItemGuid">
    <vt:lpwstr>a435dd40-3e16-4f3c-8cd7-d0bf6dc4cb96</vt:lpwstr>
  </property>
  <property fmtid="{D5CDD505-2E9C-101B-9397-08002B2CF9AE}" pid="5" name="Order">
    <vt:r8>17000</vt:r8>
  </property>
</Properties>
</file>