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1279" r:id="rId2"/>
    <p:sldId id="1305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1300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pos="3840"/>
        <p:guide orient="horz" pos="2161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033A-DBC0-45F2-93E3-8A9F6C7E3853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D517-9B47-43AB-BABC-2C38E8830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16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72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Niclas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87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9287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9054934" y="116701"/>
            <a:ext cx="303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>
                <a:solidFill>
                  <a:schemeClr val="bg1"/>
                </a:solidFill>
              </a:rPr>
              <a:t>This document and the information contained herein is the property of Saab AB and must not be used, disclosed or altered without Saab AB prior written consent.</a:t>
            </a:r>
          </a:p>
        </p:txBody>
      </p:sp>
    </p:spTree>
    <p:extLst>
      <p:ext uri="{BB962C8B-B14F-4D97-AF65-F5344CB8AC3E}">
        <p14:creationId xmlns:p14="http://schemas.microsoft.com/office/powerpoint/2010/main" val="91161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5800" y="843021"/>
            <a:ext cx="3606800" cy="5114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292600" y="838200"/>
            <a:ext cx="3606800" cy="5114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899400" y="838199"/>
            <a:ext cx="3606800" cy="5114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46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193491" y="838199"/>
            <a:ext cx="3311999" cy="5114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9F95366-B003-A249-8D4E-FDFEAC27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838199"/>
            <a:ext cx="3312710" cy="5114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3986935" y="838199"/>
            <a:ext cx="4218132" cy="5114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F259C466-59A4-434A-B61C-07A70D930A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2401" y="1271938"/>
            <a:ext cx="3607200" cy="471139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30F9AD2F-263B-E741-9F33-F37EC88951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92401" y="1961547"/>
            <a:ext cx="3607200" cy="3634035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93726" y="1797669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5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91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620453"/>
            <a:ext cx="5405487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21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620453"/>
            <a:ext cx="5405487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7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089"/>
            <a:ext cx="5762297" cy="4334194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4" y="1541089"/>
            <a:ext cx="4524375" cy="43341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59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1089"/>
            <a:ext cx="7920000" cy="4334194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833800" y="1541089"/>
            <a:ext cx="2520000" cy="43341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71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49800" y="1527576"/>
            <a:ext cx="5004000" cy="4347708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27576"/>
            <a:ext cx="5004460" cy="4347708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22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0309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653"/>
            <a:ext cx="5772807" cy="4338692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208058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4" y="1530653"/>
            <a:ext cx="4511866" cy="43386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36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66800" y="552734"/>
            <a:ext cx="3587087" cy="43240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48250" y="2438542"/>
            <a:ext cx="4705350" cy="257121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50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0786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601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8451" y="1278736"/>
            <a:ext cx="431773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51040" y="1420427"/>
            <a:ext cx="373255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419726" y="904875"/>
            <a:ext cx="5248275" cy="5048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0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um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0790" y="119220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290"/>
          <p:cNvSpPr/>
          <p:nvPr userDrawn="1"/>
        </p:nvSpPr>
        <p:spPr>
          <a:xfrm>
            <a:off x="3721800" y="1523797"/>
            <a:ext cx="3816000" cy="402795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7" name="Shape 295"/>
          <p:cNvSpPr/>
          <p:nvPr userDrawn="1"/>
        </p:nvSpPr>
        <p:spPr>
          <a:xfrm>
            <a:off x="7832579" y="2531828"/>
            <a:ext cx="346675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2000" spc="-479">
                <a:solidFill>
                  <a:srgbClr val="FFBD00"/>
                </a:solidFill>
                <a:latin typeface="Aktiv Grotesk Trial Bold"/>
                <a:ea typeface="Aktiv Grotesk Trial Bold"/>
                <a:cs typeface="Aktiv Grotesk Trial Bold"/>
                <a:sym typeface="Aktiv Grotesk Trial Bold"/>
              </a:defRPr>
            </a:lvl1pPr>
          </a:lstStyle>
          <a:p>
            <a:endParaRPr sz="1200" dirty="0">
              <a:latin typeface="+mj-lt"/>
            </a:endParaRPr>
          </a:p>
        </p:txBody>
      </p:sp>
      <p:sp>
        <p:nvSpPr>
          <p:cNvPr id="47" name="Shape 290"/>
          <p:cNvSpPr>
            <a:spLocks/>
          </p:cNvSpPr>
          <p:nvPr userDrawn="1"/>
        </p:nvSpPr>
        <p:spPr>
          <a:xfrm>
            <a:off x="7537800" y="1523797"/>
            <a:ext cx="3816000" cy="4027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955039" y="1523797"/>
            <a:ext cx="2750845" cy="40215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5" hasCustomPrompt="1"/>
          </p:nvPr>
        </p:nvSpPr>
        <p:spPr>
          <a:xfrm>
            <a:off x="3914995" y="1749316"/>
            <a:ext cx="3362607" cy="536615"/>
          </a:xfrm>
        </p:spPr>
        <p:txBody>
          <a:bodyPr>
            <a:noAutofit/>
          </a:bodyPr>
          <a:lstStyle>
            <a:lvl1pPr>
              <a:defRPr sz="2400"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2" name="Content Placeholder 47">
            <a:extLst>
              <a:ext uri="{FF2B5EF4-FFF2-40B4-BE49-F238E27FC236}">
                <a16:creationId xmlns:a16="http://schemas.microsoft.com/office/drawing/2014/main" id="{04503B41-6DE0-054A-8BE7-6DEC2DDA3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5117" y="2333406"/>
            <a:ext cx="3350845" cy="290146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8DDB649-EABE-164D-B2F6-DDC748E84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xxHeader"/>
          <p:cNvSpPr txBox="1"/>
          <p:nvPr userDrawn="1"/>
        </p:nvSpPr>
        <p:spPr>
          <a:xfrm>
            <a:off x="1069822" y="6281902"/>
            <a:ext cx="3480592" cy="34785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COMPANY RESTRICTED</a:t>
            </a:r>
            <a:r>
              <a:rPr lang="en-GB" sz="700" kern="1200" baseline="0" noProof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EXPORT CONTROLLED</a:t>
            </a:r>
            <a:r>
              <a:rPr lang="en-GB" sz="700" kern="1200" baseline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CLASSIFIED</a:t>
            </a:r>
          </a:p>
          <a:p>
            <a:pPr algn="r"/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Your Name | Document</a:t>
            </a:r>
            <a:r>
              <a:rPr lang="en-GB" sz="700" dirty="0">
                <a:solidFill>
                  <a:schemeClr val="accent2">
                    <a:lumMod val="90000"/>
                  </a:schemeClr>
                </a:solidFill>
              </a:rPr>
              <a:t> Identification |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Issue 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1</a:t>
            </a:r>
            <a:endParaRPr lang="en-GB" sz="700" noProof="0" dirty="0">
              <a:solidFill>
                <a:schemeClr val="accent2">
                  <a:lumMod val="9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50" r:id="rId3"/>
    <p:sldLayoutId id="2147483685" r:id="rId4"/>
    <p:sldLayoutId id="2147483682" r:id="rId5"/>
    <p:sldLayoutId id="2147483664" r:id="rId6"/>
    <p:sldLayoutId id="2147483672" r:id="rId7"/>
    <p:sldLayoutId id="2147483666" r:id="rId8"/>
    <p:sldLayoutId id="2147483680" r:id="rId9"/>
    <p:sldLayoutId id="2147483675" r:id="rId10"/>
    <p:sldLayoutId id="2147483676" r:id="rId11"/>
    <p:sldLayoutId id="2147483681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Right 33">
            <a:extLst>
              <a:ext uri="{FF2B5EF4-FFF2-40B4-BE49-F238E27FC236}">
                <a16:creationId xmlns:a16="http://schemas.microsoft.com/office/drawing/2014/main" id="{BDF50036-2678-4A60-9609-E003877A338D}"/>
              </a:ext>
            </a:extLst>
          </p:cNvPr>
          <p:cNvSpPr/>
          <p:nvPr/>
        </p:nvSpPr>
        <p:spPr>
          <a:xfrm>
            <a:off x="8158609" y="3065178"/>
            <a:ext cx="986198" cy="102558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FD98CF1-A21B-4865-9522-F92BD5139290}"/>
              </a:ext>
            </a:extLst>
          </p:cNvPr>
          <p:cNvSpPr/>
          <p:nvPr/>
        </p:nvSpPr>
        <p:spPr>
          <a:xfrm>
            <a:off x="9144807" y="2055762"/>
            <a:ext cx="2742393" cy="34541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One product to support various Digital Tower needs (Civ/ Mil)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Toolbox of camera/ sensor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Common architecture with I-ATS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Common support and maintenance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Part of a global user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8DBBD4-2FB1-45D7-BA98-B00B73D4B4DD}"/>
              </a:ext>
            </a:extLst>
          </p:cNvPr>
          <p:cNvSpPr/>
          <p:nvPr/>
        </p:nvSpPr>
        <p:spPr>
          <a:xfrm>
            <a:off x="4516401" y="3229180"/>
            <a:ext cx="4094199" cy="69758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925" y="6329036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C94CED-2571-4ADE-B9F0-D4FC9BDD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05" y="141248"/>
            <a:ext cx="11795258" cy="1325563"/>
          </a:xfrm>
        </p:spPr>
        <p:txBody>
          <a:bodyPr>
            <a:normAutofit/>
          </a:bodyPr>
          <a:lstStyle/>
          <a:p>
            <a:r>
              <a:rPr lang="en-US" dirty="0"/>
              <a:t>Digital or conventional tower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0ECC5CDF-F663-4F35-9977-56AA00FF7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44" b="-1542"/>
          <a:stretch/>
        </p:blipFill>
        <p:spPr>
          <a:xfrm>
            <a:off x="497856" y="1504901"/>
            <a:ext cx="4800008" cy="502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9EB8F-B97F-47DC-B0C9-2BBA0ECD55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846" y="4359255"/>
            <a:ext cx="1341222" cy="1385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49DA92-001F-4A70-8577-F75205B22C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65" y="2831141"/>
            <a:ext cx="1342357" cy="1380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DDADB8-36D1-4F3E-9744-DF827BEEC3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74" y="2816678"/>
            <a:ext cx="1339455" cy="1380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3C862-7748-4CE2-AAAE-32C71581326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57" y="4994922"/>
            <a:ext cx="1354567" cy="1380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CFC907-61C2-48FB-B60B-CA44AFF0823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215" y="1600105"/>
            <a:ext cx="1340483" cy="1380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1E9B5-648B-4F48-B3D8-9A338387924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551" y="1593349"/>
            <a:ext cx="1348402" cy="1380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9BB2D-6039-4A56-A2E0-596B8CA4A4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22" y="1358719"/>
            <a:ext cx="8047" cy="8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A19FE-0D16-4D1B-9625-51C4C5B0F11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78" y="4363830"/>
            <a:ext cx="1343264" cy="13807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4F5A61-4543-45E3-A041-EDE3ED3DAF65}"/>
              </a:ext>
            </a:extLst>
          </p:cNvPr>
          <p:cNvSpPr txBox="1"/>
          <p:nvPr/>
        </p:nvSpPr>
        <p:spPr>
          <a:xfrm>
            <a:off x="1794727" y="2085553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D7E67A-F5F0-4D7C-A20E-578BFEC9649A}"/>
              </a:ext>
            </a:extLst>
          </p:cNvPr>
          <p:cNvSpPr txBox="1"/>
          <p:nvPr/>
        </p:nvSpPr>
        <p:spPr>
          <a:xfrm>
            <a:off x="3269884" y="2017043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078AB0-2770-4129-9415-0847ACB218D5}"/>
              </a:ext>
            </a:extLst>
          </p:cNvPr>
          <p:cNvSpPr txBox="1"/>
          <p:nvPr/>
        </p:nvSpPr>
        <p:spPr>
          <a:xfrm>
            <a:off x="4236872" y="3057171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4D20CB-FF4F-4A58-BA14-549643B1A1E4}"/>
              </a:ext>
            </a:extLst>
          </p:cNvPr>
          <p:cNvSpPr txBox="1"/>
          <p:nvPr/>
        </p:nvSpPr>
        <p:spPr>
          <a:xfrm>
            <a:off x="3905012" y="4839174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1FB48-2C7B-4FC6-AB9F-ECA2AC90BD89}"/>
              </a:ext>
            </a:extLst>
          </p:cNvPr>
          <p:cNvSpPr txBox="1"/>
          <p:nvPr/>
        </p:nvSpPr>
        <p:spPr>
          <a:xfrm>
            <a:off x="2529999" y="5539477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Ramp Tower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0118A7-6EB5-4B7F-8392-85F4D44742D6}"/>
              </a:ext>
            </a:extLst>
          </p:cNvPr>
          <p:cNvSpPr txBox="1"/>
          <p:nvPr/>
        </p:nvSpPr>
        <p:spPr>
          <a:xfrm>
            <a:off x="1190912" y="4901852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46E829-50F1-4DC5-913A-838EFEF9FD4A}"/>
              </a:ext>
            </a:extLst>
          </p:cNvPr>
          <p:cNvSpPr txBox="1"/>
          <p:nvPr/>
        </p:nvSpPr>
        <p:spPr>
          <a:xfrm>
            <a:off x="899778" y="3325769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118121-3498-4059-B214-CE9266BA68F0}"/>
              </a:ext>
            </a:extLst>
          </p:cNvPr>
          <p:cNvSpPr/>
          <p:nvPr/>
        </p:nvSpPr>
        <p:spPr>
          <a:xfrm>
            <a:off x="1991792" y="2953036"/>
            <a:ext cx="1807711" cy="1886138"/>
          </a:xfrm>
          <a:prstGeom prst="ellipse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F90EC4-414A-46DF-AF78-FF7DB750568C}"/>
              </a:ext>
            </a:extLst>
          </p:cNvPr>
          <p:cNvSpPr txBox="1"/>
          <p:nvPr/>
        </p:nvSpPr>
        <p:spPr>
          <a:xfrm>
            <a:off x="2336364" y="3459230"/>
            <a:ext cx="1058100" cy="95815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/>
                </a:solidFill>
              </a:rPr>
              <a:t>The Saab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/>
                </a:solidFill>
              </a:rPr>
              <a:t>r-TWR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/>
                </a:solidFill>
              </a:rPr>
              <a:t>Digital Tower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/>
                </a:solidFill>
              </a:rPr>
              <a:t>Family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F0C64-36D4-41F3-9002-5D3A46102A83}"/>
              </a:ext>
            </a:extLst>
          </p:cNvPr>
          <p:cNvSpPr/>
          <p:nvPr/>
        </p:nvSpPr>
        <p:spPr>
          <a:xfrm>
            <a:off x="5314353" y="2744602"/>
            <a:ext cx="1650982" cy="1558677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EDAF2F-DA43-40F3-BDB7-ABBFA2ACC036}"/>
              </a:ext>
            </a:extLst>
          </p:cNvPr>
          <p:cNvSpPr txBox="1"/>
          <p:nvPr/>
        </p:nvSpPr>
        <p:spPr>
          <a:xfrm>
            <a:off x="5699587" y="3057171"/>
            <a:ext cx="868709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I-ATS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F64F3-85C2-44EA-B6C5-54A124745010}"/>
              </a:ext>
            </a:extLst>
          </p:cNvPr>
          <p:cNvSpPr txBox="1"/>
          <p:nvPr/>
        </p:nvSpPr>
        <p:spPr>
          <a:xfrm>
            <a:off x="6981824" y="3186258"/>
            <a:ext cx="1743958" cy="102558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Contingency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Stand-alone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Complementary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C5E3CB-E74D-42A7-926A-8782F4CB1A1B}"/>
              </a:ext>
            </a:extLst>
          </p:cNvPr>
          <p:cNvSpPr/>
          <p:nvPr/>
        </p:nvSpPr>
        <p:spPr>
          <a:xfrm>
            <a:off x="5798093" y="4760536"/>
            <a:ext cx="993707" cy="889829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F4F47B7-A4A2-4E36-9D7E-FC3DACC97BA5}"/>
              </a:ext>
            </a:extLst>
          </p:cNvPr>
          <p:cNvCxnSpPr>
            <a:cxnSpLocks/>
            <a:endCxn id="28" idx="2"/>
          </p:cNvCxnSpPr>
          <p:nvPr/>
        </p:nvCxnSpPr>
        <p:spPr>
          <a:xfrm rot="16200000" flipH="1">
            <a:off x="4849444" y="4256802"/>
            <a:ext cx="1165728" cy="731569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66DE835-A77E-4C5C-8D21-D08093D23F16}"/>
              </a:ext>
            </a:extLst>
          </p:cNvPr>
          <p:cNvSpPr txBox="1"/>
          <p:nvPr/>
        </p:nvSpPr>
        <p:spPr>
          <a:xfrm>
            <a:off x="5956260" y="4823349"/>
            <a:ext cx="681341" cy="4570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1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7DB35C-A3E5-4722-9416-11E7AEE3656B}"/>
              </a:ext>
            </a:extLst>
          </p:cNvPr>
          <p:cNvSpPr txBox="1"/>
          <p:nvPr/>
        </p:nvSpPr>
        <p:spPr>
          <a:xfrm>
            <a:off x="4655540" y="1761236"/>
            <a:ext cx="4326903" cy="3682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Saab Integrated Digital Tower Solution </a:t>
            </a:r>
          </a:p>
        </p:txBody>
      </p:sp>
    </p:spTree>
    <p:extLst>
      <p:ext uri="{BB962C8B-B14F-4D97-AF65-F5344CB8AC3E}">
        <p14:creationId xmlns:p14="http://schemas.microsoft.com/office/powerpoint/2010/main" val="315690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125985-162F-4A04-A8BD-D8F0290E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63"/>
            <a:ext cx="10515600" cy="1325563"/>
          </a:xfrm>
        </p:spPr>
        <p:txBody>
          <a:bodyPr/>
          <a:lstStyle/>
          <a:p>
            <a:r>
              <a:rPr lang="sv-SE" dirty="0"/>
              <a:t>Saab </a:t>
            </a:r>
            <a:r>
              <a:rPr lang="sv-SE" dirty="0" err="1"/>
              <a:t>integrated</a:t>
            </a:r>
            <a:r>
              <a:rPr lang="sv-SE" dirty="0"/>
              <a:t> Digital Tower Suite (i-DTS)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421C5-F7FB-4B42-A8FB-4FE2900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3C26A-C463-4EEE-AA8B-2D07C356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826"/>
            <a:ext cx="12198626" cy="47625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617071-D5AC-4313-AC20-04457B13D576}"/>
              </a:ext>
            </a:extLst>
          </p:cNvPr>
          <p:cNvSpPr/>
          <p:nvPr/>
        </p:nvSpPr>
        <p:spPr>
          <a:xfrm>
            <a:off x="993913" y="4543085"/>
            <a:ext cx="2643809" cy="132100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Our </a:t>
            </a:r>
            <a:r>
              <a:rPr lang="sv-SE" dirty="0" err="1">
                <a:solidFill>
                  <a:schemeClr val="tx1"/>
                </a:solidFill>
              </a:rPr>
              <a:t>field</a:t>
            </a:r>
            <a:r>
              <a:rPr lang="sv-SE" dirty="0">
                <a:solidFill>
                  <a:schemeClr val="tx1"/>
                </a:solidFill>
              </a:rPr>
              <a:t> proven – full stack – I-ATS solution on a </a:t>
            </a:r>
            <a:r>
              <a:rPr lang="sv-SE" dirty="0" err="1">
                <a:solidFill>
                  <a:schemeClr val="tx1"/>
                </a:solidFill>
              </a:rPr>
              <a:t>single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screen</a:t>
            </a:r>
            <a:r>
              <a:rPr lang="sv-SE" dirty="0">
                <a:solidFill>
                  <a:schemeClr val="tx1"/>
                </a:solidFill>
              </a:rPr>
              <a:t> operation or </a:t>
            </a:r>
            <a:r>
              <a:rPr lang="sv-SE" dirty="0" err="1">
                <a:solidFill>
                  <a:schemeClr val="tx1"/>
                </a:solidFill>
              </a:rPr>
              <a:t>tower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pad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A2D9B4-9DA9-417A-9C63-24A69E5D9AC7}"/>
              </a:ext>
            </a:extLst>
          </p:cNvPr>
          <p:cNvSpPr/>
          <p:nvPr/>
        </p:nvSpPr>
        <p:spPr>
          <a:xfrm>
            <a:off x="8991601" y="2844355"/>
            <a:ext cx="3157330" cy="187701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Our </a:t>
            </a:r>
            <a:r>
              <a:rPr lang="sv-SE" dirty="0" err="1">
                <a:solidFill>
                  <a:schemeClr val="tx1"/>
                </a:solidFill>
              </a:rPr>
              <a:t>field</a:t>
            </a:r>
            <a:r>
              <a:rPr lang="sv-SE" dirty="0">
                <a:solidFill>
                  <a:schemeClr val="tx1"/>
                </a:solidFill>
              </a:rPr>
              <a:t> proven – full stack – r-TWR product with </a:t>
            </a:r>
            <a:r>
              <a:rPr lang="sv-SE" dirty="0" err="1">
                <a:solidFill>
                  <a:schemeClr val="tx1"/>
                </a:solidFill>
              </a:rPr>
              <a:t>songle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mouse</a:t>
            </a:r>
            <a:r>
              <a:rPr lang="sv-SE" dirty="0">
                <a:solidFill>
                  <a:schemeClr val="tx1"/>
                </a:solidFill>
              </a:rPr>
              <a:t> operation with on-</a:t>
            </a:r>
            <a:r>
              <a:rPr lang="sv-SE" dirty="0" err="1">
                <a:solidFill>
                  <a:schemeClr val="tx1"/>
                </a:solidFill>
              </a:rPr>
              <a:t>screen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menues</a:t>
            </a:r>
            <a:r>
              <a:rPr lang="sv-SE" dirty="0">
                <a:solidFill>
                  <a:schemeClr val="tx1"/>
                </a:solidFill>
              </a:rPr>
              <a:t> or </a:t>
            </a:r>
            <a:r>
              <a:rPr lang="sv-SE" dirty="0" err="1">
                <a:solidFill>
                  <a:schemeClr val="tx1"/>
                </a:solidFill>
              </a:rPr>
              <a:t>operated</a:t>
            </a:r>
            <a:r>
              <a:rPr lang="sv-SE" dirty="0">
                <a:solidFill>
                  <a:schemeClr val="tx1"/>
                </a:solidFill>
              </a:rPr>
              <a:t> via the I-ATS system</a:t>
            </a:r>
          </a:p>
        </p:txBody>
      </p:sp>
    </p:spTree>
    <p:extLst>
      <p:ext uri="{BB962C8B-B14F-4D97-AF65-F5344CB8AC3E}">
        <p14:creationId xmlns:p14="http://schemas.microsoft.com/office/powerpoint/2010/main" val="3021160539"/>
      </p:ext>
    </p:extLst>
  </p:cSld>
  <p:clrMapOvr>
    <a:masterClrMapping/>
  </p:clrMapOvr>
</p:sld>
</file>

<file path=ppt/theme/theme1.xml><?xml version="1.0" encoding="utf-8"?>
<a:theme xmlns:a="http://schemas.openxmlformats.org/drawingml/2006/main" name="SAAB_ppt_template_NEW">
  <a:themeElements>
    <a:clrScheme name="Saab CVI">
      <a:dk1>
        <a:sysClr val="windowText" lastClr="000000"/>
      </a:dk1>
      <a:lt1>
        <a:sysClr val="window" lastClr="FFFFFF"/>
      </a:lt1>
      <a:dk2>
        <a:srgbClr val="373737"/>
      </a:dk2>
      <a:lt2>
        <a:srgbClr val="E1E1DC"/>
      </a:lt2>
      <a:accent1>
        <a:srgbClr val="373737"/>
      </a:accent1>
      <a:accent2>
        <a:srgbClr val="E1E1DC"/>
      </a:accent2>
      <a:accent3>
        <a:srgbClr val="FAB900"/>
      </a:accent3>
      <a:accent4>
        <a:srgbClr val="BEAF96"/>
      </a:accent4>
      <a:accent5>
        <a:srgbClr val="00508C"/>
      </a:accent5>
      <a:accent6>
        <a:srgbClr val="E614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rmAutofit/>
      </a:bodyPr>
      <a:lstStyle>
        <a:defPPr>
          <a:lnSpc>
            <a:spcPct val="100000"/>
          </a:lnSpc>
          <a:spcBef>
            <a:spcPts val="0"/>
          </a:spcBef>
          <a:defRPr sz="1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ab Internal - Classic design.potx" id="{8AEA4BAC-CC27-4BCB-B2FF-3118C6ACE79C}" vid="{0BD9CBBA-18BE-4985-B1D6-EB41ABADD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129</Words>
  <Application>Microsoft Office PowerPoint</Application>
  <PresentationFormat>Widescreen</PresentationFormat>
  <Paragraphs>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SAAB_ppt_template_NEW</vt:lpstr>
      <vt:lpstr>Digital or conventional tower</vt:lpstr>
      <vt:lpstr>Saab integrated Digital Tower Suite (i-DTS)</vt:lpstr>
    </vt:vector>
  </TitlesOfParts>
  <Company>SAAB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or conventional tower</dc:title>
  <dc:creator>Gustavsson Niclas</dc:creator>
  <cp:keywords/>
  <cp:lastModifiedBy>Gustavsson Niclas</cp:lastModifiedBy>
  <cp:revision>1</cp:revision>
  <dcterms:created xsi:type="dcterms:W3CDTF">2024-05-06T12:26:33Z</dcterms:created>
  <dcterms:modified xsi:type="dcterms:W3CDTF">2024-05-06T12:26:48Z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0x010100D42E8FE5294D45F4ACA9026055D1508C00F3BDD6335BA4E949A3459DA923DAAEA3</vt:lpwstr>
  </property>
  <property fmtid="{D5CDD505-2E9C-101B-9397-08002B2CF9AE}" pid="3" name="SaabTaxonomyInformationClass">
    <vt:lpwstr>11;#COMPANY RESTRICTED|de36ffdb-4dae-4e03-b25f-4dae654fd42b</vt:lpwstr>
  </property>
  <property fmtid="{D5CDD505-2E9C-101B-9397-08002B2CF9AE}" pid="4" name="TaxKeyword">
    <vt:lpwstr/>
  </property>
  <property fmtid="{D5CDD505-2E9C-101B-9397-08002B2CF9AE}" pid="5" name="SaabTaxonomyDefenceSecrecy">
    <vt:lpwstr>2;#NOT CLASSIFIED|d99514ea-813f-453b-8e43-7a01c852db06</vt:lpwstr>
  </property>
  <property fmtid="{D5CDD505-2E9C-101B-9397-08002B2CF9AE}" pid="6" name="SaabTaxonomyExportControl">
    <vt:lpwstr>3;#NOT EXPORT CONTROLLED|3a4bac3a-4d80-409c-ac03-aa1b33c1fbe3</vt:lpwstr>
  </property>
  <property fmtid="{D5CDD505-2E9C-101B-9397-08002B2CF9AE}" pid="7" name="SaabTaxonomyTopic">
    <vt:lpwstr/>
  </property>
  <property fmtid="{D5CDD505-2E9C-101B-9397-08002B2CF9AE}" pid="8" name="SaabTaxonomyIssuer">
    <vt:lpwstr/>
  </property>
</Properties>
</file>